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l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-58" strike="noStrike" sz="60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381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381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381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381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381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381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0B4B88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B88"/>
          </a:solidFill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381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381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0B4B88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solidFill>
            <a:srgbClr val="0B4B88">
              <a:alpha val="20000"/>
            </a:srgbClr>
          </a:solidFill>
        </a:fill>
      </a:tcStyle>
    </a:firstCol>
    <a:la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50800" cap="flat">
              <a:solidFill>
                <a:srgbClr val="0B4B88"/>
              </a:solidFill>
              <a:prstDash val="solid"/>
              <a:round/>
            </a:ln>
          </a:top>
          <a:bottom>
            <a:ln w="127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B4B88"/>
        </a:fontRef>
        <a:srgbClr val="0B4B88"/>
      </a:tcTxStyle>
      <a:tcStyle>
        <a:tcBdr>
          <a:left>
            <a:ln w="12700" cap="flat">
              <a:solidFill>
                <a:srgbClr val="0B4B88"/>
              </a:solidFill>
              <a:prstDash val="solid"/>
              <a:round/>
            </a:ln>
          </a:left>
          <a:right>
            <a:ln w="12700" cap="flat">
              <a:solidFill>
                <a:srgbClr val="0B4B88"/>
              </a:solidFill>
              <a:prstDash val="solid"/>
              <a:round/>
            </a:ln>
          </a:right>
          <a:top>
            <a:ln w="12700" cap="flat">
              <a:solidFill>
                <a:srgbClr val="0B4B88"/>
              </a:solidFill>
              <a:prstDash val="solid"/>
              <a:round/>
            </a:ln>
          </a:top>
          <a:bottom>
            <a:ln w="25400" cap="flat">
              <a:solidFill>
                <a:srgbClr val="0B4B88"/>
              </a:solidFill>
              <a:prstDash val="solid"/>
              <a:round/>
            </a:ln>
          </a:bottom>
          <a:insideH>
            <a:ln w="12700" cap="flat">
              <a:solidFill>
                <a:srgbClr val="0B4B88"/>
              </a:solidFill>
              <a:prstDash val="solid"/>
              <a:round/>
            </a:ln>
          </a:insideH>
          <a:insideV>
            <a:ln w="12700" cap="flat">
              <a:solidFill>
                <a:srgbClr val="0B4B88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8" name="Shape 36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5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baseline="41176" sz="3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-100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5"/>
            <a:ext cx="21971000" cy="7241587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775969">
              <a:spcBef>
                <a:spcPts val="0"/>
              </a:spcBef>
              <a:buSzTx/>
              <a:buNone/>
              <a:defRPr b="1" spc="-100" sz="5600">
                <a:solidFill>
                  <a:srgbClr val="0B4B88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quarter" idx="1" hasCustomPrompt="1"/>
          </p:nvPr>
        </p:nvSpPr>
        <p:spPr>
          <a:xfrm>
            <a:off x="2430023" y="10675453"/>
            <a:ext cx="20200055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Body Level One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2"/>
          </a:xfrm>
          <a:prstGeom prst="rect">
            <a:avLst/>
          </a:prstGeom>
        </p:spPr>
        <p:txBody>
          <a:bodyPr numCol="1" spcCol="38100"/>
          <a:lstStyle>
            <a:lvl1pPr marL="300875" indent="-131851" algn="ctr">
              <a:lnSpc>
                <a:spcPct val="90000"/>
              </a:lnSpc>
              <a:spcBef>
                <a:spcPts val="0"/>
              </a:spcBef>
              <a:buSzTx/>
              <a:buNone/>
              <a:defRPr i="1" spc="-100" sz="2500">
                <a:solidFill>
                  <a:srgbClr val="5E5E5E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/>
          <p:nvPr>
            <p:ph type="title"/>
          </p:nvPr>
        </p:nvSpPr>
        <p:spPr>
          <a:xfrm>
            <a:off x="914400" y="2840565"/>
            <a:ext cx="10363200" cy="1960035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1219168">
              <a:defRPr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0" name="Body Level One…"/>
          <p:cNvSpPr txBox="1"/>
          <p:nvPr>
            <p:ph type="body" sz="quarter" idx="1"/>
          </p:nvPr>
        </p:nvSpPr>
        <p:spPr>
          <a:xfrm>
            <a:off x="1828800" y="5181600"/>
            <a:ext cx="8534400" cy="233680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1219168">
              <a:spcBef>
                <a:spcPts val="1000"/>
              </a:spcBef>
              <a:buSzTx/>
              <a:buNone/>
              <a:defRPr spc="0" sz="4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 algn="ctr" defTabSz="1219168">
              <a:spcBef>
                <a:spcPts val="1000"/>
              </a:spcBef>
              <a:buSzTx/>
              <a:buNone/>
              <a:defRPr spc="0" sz="4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0" algn="ctr" defTabSz="1219168">
              <a:spcBef>
                <a:spcPts val="1000"/>
              </a:spcBef>
              <a:buSzTx/>
              <a:buNone/>
              <a:defRPr spc="0" sz="4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0" algn="ctr" defTabSz="1219168">
              <a:spcBef>
                <a:spcPts val="1000"/>
              </a:spcBef>
              <a:buSzTx/>
              <a:buNone/>
              <a:defRPr spc="0" sz="4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0" algn="ctr" defTabSz="1219168">
              <a:spcBef>
                <a:spcPts val="1000"/>
              </a:spcBef>
              <a:buSzTx/>
              <a:buNone/>
              <a:defRPr spc="0" sz="4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Text"/>
          <p:cNvSpPr txBox="1"/>
          <p:nvPr>
            <p:ph type="title"/>
          </p:nvPr>
        </p:nvSpPr>
        <p:spPr>
          <a:xfrm>
            <a:off x="609600" y="366183"/>
            <a:ext cx="10972800" cy="152400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1219168">
              <a:defRPr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9" name="Body Level One…"/>
          <p:cNvSpPr txBox="1"/>
          <p:nvPr>
            <p:ph type="body" sz="quarter" idx="1"/>
          </p:nvPr>
        </p:nvSpPr>
        <p:spPr>
          <a:xfrm>
            <a:off x="609600" y="2133600"/>
            <a:ext cx="10972800" cy="6034619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457189" indent="-457189" defTabSz="1219168">
              <a:spcBef>
                <a:spcPts val="1000"/>
              </a:spcBef>
              <a:buSzPct val="100000"/>
              <a:buFont typeface="Arial"/>
              <a:defRPr spc="0" sz="4200">
                <a:latin typeface="Calibri"/>
                <a:ea typeface="Calibri"/>
                <a:cs typeface="Calibri"/>
                <a:sym typeface="Calibri"/>
              </a:defRPr>
            </a:lvl1pPr>
            <a:lvl2pPr marL="1042060" indent="-432475" defTabSz="1219168">
              <a:spcBef>
                <a:spcPts val="1000"/>
              </a:spcBef>
              <a:buSzPct val="100000"/>
              <a:buFont typeface="Arial"/>
              <a:buChar char="–"/>
              <a:defRPr spc="0" sz="4200">
                <a:latin typeface="Calibri"/>
                <a:ea typeface="Calibri"/>
                <a:cs typeface="Calibri"/>
                <a:sym typeface="Calibri"/>
              </a:defRPr>
            </a:lvl2pPr>
            <a:lvl3pPr marL="1619209" indent="-400039" defTabSz="1219168">
              <a:spcBef>
                <a:spcPts val="1000"/>
              </a:spcBef>
              <a:buSzPct val="100000"/>
              <a:buFont typeface="Arial"/>
              <a:defRPr spc="0" sz="4200">
                <a:latin typeface="Calibri"/>
                <a:ea typeface="Calibri"/>
                <a:cs typeface="Calibri"/>
                <a:sym typeface="Calibri"/>
              </a:defRPr>
            </a:lvl3pPr>
            <a:lvl4pPr marL="2321111" indent="-492355" defTabSz="1219168">
              <a:spcBef>
                <a:spcPts val="1000"/>
              </a:spcBef>
              <a:buSzPct val="100000"/>
              <a:buFont typeface="Arial"/>
              <a:buChar char="–"/>
              <a:defRPr spc="0" sz="4200">
                <a:latin typeface="Calibri"/>
                <a:ea typeface="Calibri"/>
                <a:cs typeface="Calibri"/>
                <a:sym typeface="Calibri"/>
              </a:defRPr>
            </a:lvl4pPr>
            <a:lvl5pPr marL="2930694" indent="-492355" defTabSz="1219168">
              <a:spcBef>
                <a:spcPts val="1000"/>
              </a:spcBef>
              <a:buSzPct val="100000"/>
              <a:buFont typeface="Arial"/>
              <a:buChar char="»"/>
              <a:defRPr spc="0" sz="4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Text"/>
          <p:cNvSpPr txBox="1"/>
          <p:nvPr>
            <p:ph type="title"/>
          </p:nvPr>
        </p:nvSpPr>
        <p:spPr>
          <a:xfrm>
            <a:off x="963084" y="5875866"/>
            <a:ext cx="10363201" cy="1816102"/>
          </a:xfrm>
          <a:prstGeom prst="rect">
            <a:avLst/>
          </a:prstGeom>
        </p:spPr>
        <p:txBody>
          <a:bodyPr lIns="45718" tIns="45718" rIns="45718" bIns="45718"/>
          <a:lstStyle>
            <a:lvl1pPr defTabSz="1219168">
              <a:defRPr b="1" cap="all" sz="5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8" name="Body Level One…"/>
          <p:cNvSpPr txBox="1"/>
          <p:nvPr>
            <p:ph type="body" sz="quarter" idx="1"/>
          </p:nvPr>
        </p:nvSpPr>
        <p:spPr>
          <a:xfrm>
            <a:off x="963084" y="3875618"/>
            <a:ext cx="10363201" cy="2000251"/>
          </a:xfrm>
          <a:prstGeom prst="rect">
            <a:avLst/>
          </a:prstGeom>
        </p:spPr>
        <p:txBody>
          <a:bodyPr lIns="45718" tIns="45718" rIns="45718" bIns="45718" numCol="1" spcCol="38100" anchor="b"/>
          <a:lstStyle>
            <a:lvl1pPr marL="0" indent="0" defTabSz="1219168">
              <a:spcBef>
                <a:spcPts val="600"/>
              </a:spcBef>
              <a:buSzTx/>
              <a:buNone/>
              <a:defRPr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0" defTabSz="1219168">
              <a:spcBef>
                <a:spcPts val="600"/>
              </a:spcBef>
              <a:buSzTx/>
              <a:buNone/>
              <a:defRPr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0" defTabSz="1219168">
              <a:spcBef>
                <a:spcPts val="600"/>
              </a:spcBef>
              <a:buSzTx/>
              <a:buNone/>
              <a:defRPr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0" defTabSz="1219168">
              <a:spcBef>
                <a:spcPts val="600"/>
              </a:spcBef>
              <a:buSzTx/>
              <a:buNone/>
              <a:defRPr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0" defTabSz="1219168">
              <a:spcBef>
                <a:spcPts val="600"/>
              </a:spcBef>
              <a:buSzTx/>
              <a:buNone/>
              <a:defRPr spc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/>
          <p:nvPr>
            <p:ph type="title"/>
          </p:nvPr>
        </p:nvSpPr>
        <p:spPr>
          <a:xfrm>
            <a:off x="609600" y="366183"/>
            <a:ext cx="10972800" cy="152400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1219168">
              <a:defRPr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7" name="Body Level One…"/>
          <p:cNvSpPr txBox="1"/>
          <p:nvPr>
            <p:ph type="body" sz="quarter" idx="1"/>
          </p:nvPr>
        </p:nvSpPr>
        <p:spPr>
          <a:xfrm>
            <a:off x="609600" y="2133600"/>
            <a:ext cx="5384800" cy="6034619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457189" indent="-457189" defTabSz="1219168">
              <a:spcBef>
                <a:spcPts val="800"/>
              </a:spcBef>
              <a:buSzPct val="100000"/>
              <a:buFont typeface="Arial"/>
              <a:defRPr spc="0" sz="3700">
                <a:latin typeface="Calibri"/>
                <a:ea typeface="Calibri"/>
                <a:cs typeface="Calibri"/>
                <a:sym typeface="Calibri"/>
              </a:defRPr>
            </a:lvl1pPr>
            <a:lvl2pPr marL="1050104" indent="-440518" defTabSz="1219168">
              <a:spcBef>
                <a:spcPts val="800"/>
              </a:spcBef>
              <a:buSzPct val="100000"/>
              <a:buFont typeface="Arial"/>
              <a:buChar char="–"/>
              <a:defRPr spc="0" sz="3700">
                <a:latin typeface="Calibri"/>
                <a:ea typeface="Calibri"/>
                <a:cs typeface="Calibri"/>
                <a:sym typeface="Calibri"/>
              </a:defRPr>
            </a:lvl2pPr>
            <a:lvl3pPr marL="1652912" indent="-433741" defTabSz="1219168">
              <a:spcBef>
                <a:spcPts val="800"/>
              </a:spcBef>
              <a:buSzPct val="100000"/>
              <a:buFont typeface="Arial"/>
              <a:defRPr spc="0" sz="3700">
                <a:latin typeface="Calibri"/>
                <a:ea typeface="Calibri"/>
                <a:cs typeface="Calibri"/>
                <a:sym typeface="Calibri"/>
              </a:defRPr>
            </a:lvl3pPr>
            <a:lvl4pPr marL="2298642" indent="-469887" defTabSz="1219168">
              <a:spcBef>
                <a:spcPts val="800"/>
              </a:spcBef>
              <a:buSzPct val="100000"/>
              <a:buFont typeface="Arial"/>
              <a:buChar char="–"/>
              <a:defRPr spc="0" sz="3700">
                <a:latin typeface="Calibri"/>
                <a:ea typeface="Calibri"/>
                <a:cs typeface="Calibri"/>
                <a:sym typeface="Calibri"/>
              </a:defRPr>
            </a:lvl4pPr>
            <a:lvl5pPr marL="2908225" indent="-469887" defTabSz="1219168">
              <a:spcBef>
                <a:spcPts val="800"/>
              </a:spcBef>
              <a:buSzPct val="100000"/>
              <a:buFont typeface="Arial"/>
              <a:buChar char="»"/>
              <a:defRPr spc="0" sz="37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baseline="41176" sz="3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Body Level One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-100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itle Text"/>
          <p:cNvSpPr txBox="1"/>
          <p:nvPr>
            <p:ph type="title"/>
          </p:nvPr>
        </p:nvSpPr>
        <p:spPr>
          <a:xfrm>
            <a:off x="609600" y="366183"/>
            <a:ext cx="10972800" cy="152400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1219168">
              <a:defRPr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6" name="Body Level One…"/>
          <p:cNvSpPr txBox="1"/>
          <p:nvPr>
            <p:ph type="body" sz="quarter" idx="1"/>
          </p:nvPr>
        </p:nvSpPr>
        <p:spPr>
          <a:xfrm>
            <a:off x="609600" y="2046815"/>
            <a:ext cx="5386917" cy="853018"/>
          </a:xfrm>
          <a:prstGeom prst="rect">
            <a:avLst/>
          </a:prstGeom>
        </p:spPr>
        <p:txBody>
          <a:bodyPr lIns="45718" tIns="45718" rIns="45718" bIns="45718" numCol="1" spcCol="38100" anchor="b"/>
          <a:lstStyle>
            <a:lvl1pPr marL="0" indent="0" defTabSz="1219168">
              <a:spcBef>
                <a:spcPts val="700"/>
              </a:spcBef>
              <a:buSzTx/>
              <a:buNone/>
              <a:defRPr b="1" spc="0" sz="3200">
                <a:latin typeface="Calibri"/>
                <a:ea typeface="Calibri"/>
                <a:cs typeface="Calibri"/>
                <a:sym typeface="Calibri"/>
              </a:defRPr>
            </a:lvl1pPr>
            <a:lvl2pPr marL="0" indent="0" defTabSz="1219168">
              <a:spcBef>
                <a:spcPts val="700"/>
              </a:spcBef>
              <a:buSzTx/>
              <a:buNone/>
              <a:defRPr b="1" spc="0" sz="3200">
                <a:latin typeface="Calibri"/>
                <a:ea typeface="Calibri"/>
                <a:cs typeface="Calibri"/>
                <a:sym typeface="Calibri"/>
              </a:defRPr>
            </a:lvl2pPr>
            <a:lvl3pPr marL="0" indent="0" defTabSz="1219168">
              <a:spcBef>
                <a:spcPts val="700"/>
              </a:spcBef>
              <a:buSzTx/>
              <a:buNone/>
              <a:defRPr b="1" spc="0" sz="3200">
                <a:latin typeface="Calibri"/>
                <a:ea typeface="Calibri"/>
                <a:cs typeface="Calibri"/>
                <a:sym typeface="Calibri"/>
              </a:defRPr>
            </a:lvl3pPr>
            <a:lvl4pPr marL="0" indent="0" defTabSz="1219168">
              <a:spcBef>
                <a:spcPts val="700"/>
              </a:spcBef>
              <a:buSzTx/>
              <a:buNone/>
              <a:defRPr b="1" spc="0" sz="3200">
                <a:latin typeface="Calibri"/>
                <a:ea typeface="Calibri"/>
                <a:cs typeface="Calibri"/>
                <a:sym typeface="Calibri"/>
              </a:defRPr>
            </a:lvl4pPr>
            <a:lvl5pPr marL="0" indent="0" defTabSz="1219168">
              <a:spcBef>
                <a:spcPts val="700"/>
              </a:spcBef>
              <a:buSzTx/>
              <a:buNone/>
              <a:defRPr b="1" spc="0"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7" name="Text Placeholder 4"/>
          <p:cNvSpPr/>
          <p:nvPr>
            <p:ph type="body" sz="quarter" idx="21"/>
          </p:nvPr>
        </p:nvSpPr>
        <p:spPr>
          <a:xfrm>
            <a:off x="6193368" y="2046815"/>
            <a:ext cx="5389035" cy="853016"/>
          </a:xfrm>
          <a:prstGeom prst="rect">
            <a:avLst/>
          </a:prstGeom>
        </p:spPr>
        <p:txBody>
          <a:bodyPr lIns="45718" tIns="45718" rIns="45718" bIns="45718" numCol="1" spcCol="38100" anchor="b"/>
          <a:lstStyle/>
          <a:p>
            <a:pPr>
              <a:defRPr spc="0"/>
            </a:pPr>
          </a:p>
        </p:txBody>
      </p:sp>
      <p:sp>
        <p:nvSpPr>
          <p:cNvPr id="188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/>
          <p:nvPr>
            <p:ph type="title"/>
          </p:nvPr>
        </p:nvSpPr>
        <p:spPr>
          <a:xfrm>
            <a:off x="609600" y="366183"/>
            <a:ext cx="10972800" cy="152400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 defTabSz="1219168">
              <a:defRPr sz="5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6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Text"/>
          <p:cNvSpPr txBox="1"/>
          <p:nvPr>
            <p:ph type="title"/>
          </p:nvPr>
        </p:nvSpPr>
        <p:spPr>
          <a:xfrm>
            <a:off x="609601" y="364066"/>
            <a:ext cx="4011084" cy="1549401"/>
          </a:xfrm>
          <a:prstGeom prst="rect">
            <a:avLst/>
          </a:prstGeom>
        </p:spPr>
        <p:txBody>
          <a:bodyPr lIns="45718" tIns="45718" rIns="45718" bIns="45718" anchor="b"/>
          <a:lstStyle>
            <a:lvl1pPr defTabSz="1219168">
              <a:defRPr b="1" sz="2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1" name="Body Level One…"/>
          <p:cNvSpPr txBox="1"/>
          <p:nvPr>
            <p:ph type="body" sz="quarter" idx="1"/>
          </p:nvPr>
        </p:nvSpPr>
        <p:spPr>
          <a:xfrm>
            <a:off x="4766733" y="364066"/>
            <a:ext cx="6815667" cy="7804153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457189" indent="-457189" defTabSz="1219168">
              <a:spcBef>
                <a:spcPts val="1000"/>
              </a:spcBef>
              <a:buSzPct val="100000"/>
              <a:buFont typeface="Arial"/>
              <a:defRPr spc="0" sz="4200">
                <a:latin typeface="Calibri"/>
                <a:ea typeface="Calibri"/>
                <a:cs typeface="Calibri"/>
                <a:sym typeface="Calibri"/>
              </a:defRPr>
            </a:lvl1pPr>
            <a:lvl2pPr marL="1042060" indent="-432475" defTabSz="1219168">
              <a:spcBef>
                <a:spcPts val="1000"/>
              </a:spcBef>
              <a:buSzPct val="100000"/>
              <a:buFont typeface="Arial"/>
              <a:buChar char="–"/>
              <a:defRPr spc="0" sz="4200">
                <a:latin typeface="Calibri"/>
                <a:ea typeface="Calibri"/>
                <a:cs typeface="Calibri"/>
                <a:sym typeface="Calibri"/>
              </a:defRPr>
            </a:lvl2pPr>
            <a:lvl3pPr marL="1619209" indent="-400039" defTabSz="1219168">
              <a:spcBef>
                <a:spcPts val="1000"/>
              </a:spcBef>
              <a:buSzPct val="100000"/>
              <a:buFont typeface="Arial"/>
              <a:defRPr spc="0" sz="4200">
                <a:latin typeface="Calibri"/>
                <a:ea typeface="Calibri"/>
                <a:cs typeface="Calibri"/>
                <a:sym typeface="Calibri"/>
              </a:defRPr>
            </a:lvl3pPr>
            <a:lvl4pPr marL="2321111" indent="-492355" defTabSz="1219168">
              <a:spcBef>
                <a:spcPts val="1000"/>
              </a:spcBef>
              <a:buSzPct val="100000"/>
              <a:buFont typeface="Arial"/>
              <a:buChar char="–"/>
              <a:defRPr spc="0" sz="4200">
                <a:latin typeface="Calibri"/>
                <a:ea typeface="Calibri"/>
                <a:cs typeface="Calibri"/>
                <a:sym typeface="Calibri"/>
              </a:defRPr>
            </a:lvl4pPr>
            <a:lvl5pPr marL="2930694" indent="-492355" defTabSz="1219168">
              <a:spcBef>
                <a:spcPts val="1000"/>
              </a:spcBef>
              <a:buSzPct val="100000"/>
              <a:buFont typeface="Arial"/>
              <a:buChar char="»"/>
              <a:defRPr spc="0" sz="4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" name="Text Placeholder 3"/>
          <p:cNvSpPr/>
          <p:nvPr>
            <p:ph type="body" sz="quarter" idx="21"/>
          </p:nvPr>
        </p:nvSpPr>
        <p:spPr>
          <a:xfrm>
            <a:off x="609600" y="1913465"/>
            <a:ext cx="4011086" cy="6254755"/>
          </a:xfrm>
          <a:prstGeom prst="rect">
            <a:avLst/>
          </a:prstGeom>
        </p:spPr>
        <p:txBody>
          <a:bodyPr lIns="45718" tIns="45718" rIns="45718" bIns="45718" numCol="1" spcCol="38100"/>
          <a:lstStyle/>
          <a:p>
            <a:pPr>
              <a:defRPr spc="0"/>
            </a:pPr>
          </a:p>
        </p:txBody>
      </p:sp>
      <p:sp>
        <p:nvSpPr>
          <p:cNvPr id="213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Text"/>
          <p:cNvSpPr txBox="1"/>
          <p:nvPr>
            <p:ph type="title"/>
          </p:nvPr>
        </p:nvSpPr>
        <p:spPr>
          <a:xfrm>
            <a:off x="2389715" y="6400800"/>
            <a:ext cx="7315202" cy="755652"/>
          </a:xfrm>
          <a:prstGeom prst="rect">
            <a:avLst/>
          </a:prstGeom>
        </p:spPr>
        <p:txBody>
          <a:bodyPr lIns="45718" tIns="45718" rIns="45718" bIns="45718" anchor="b"/>
          <a:lstStyle>
            <a:lvl1pPr defTabSz="1219168">
              <a:defRPr b="1" sz="2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1" name="Picture Placeholder 2"/>
          <p:cNvSpPr/>
          <p:nvPr>
            <p:ph type="pic" sz="quarter" idx="21"/>
          </p:nvPr>
        </p:nvSpPr>
        <p:spPr>
          <a:xfrm>
            <a:off x="2389715" y="817032"/>
            <a:ext cx="7315202" cy="5486402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2" name="Body Level One…"/>
          <p:cNvSpPr txBox="1"/>
          <p:nvPr>
            <p:ph type="body" sz="quarter" idx="1"/>
          </p:nvPr>
        </p:nvSpPr>
        <p:spPr>
          <a:xfrm>
            <a:off x="2389715" y="7156450"/>
            <a:ext cx="7315202" cy="107315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1219168">
              <a:spcBef>
                <a:spcPts val="400"/>
              </a:spcBef>
              <a:buSzTx/>
              <a:buNone/>
              <a:defRPr spc="0" sz="1800">
                <a:latin typeface="Calibri"/>
                <a:ea typeface="Calibri"/>
                <a:cs typeface="Calibri"/>
                <a:sym typeface="Calibri"/>
              </a:defRPr>
            </a:lvl1pPr>
            <a:lvl2pPr marL="0" indent="0" defTabSz="1219168">
              <a:spcBef>
                <a:spcPts val="400"/>
              </a:spcBef>
              <a:buSzTx/>
              <a:buNone/>
              <a:defRPr spc="0" sz="1800">
                <a:latin typeface="Calibri"/>
                <a:ea typeface="Calibri"/>
                <a:cs typeface="Calibri"/>
                <a:sym typeface="Calibri"/>
              </a:defRPr>
            </a:lvl2pPr>
            <a:lvl3pPr marL="0" indent="0" defTabSz="1219168">
              <a:spcBef>
                <a:spcPts val="400"/>
              </a:spcBef>
              <a:buSzTx/>
              <a:buNone/>
              <a:defRPr spc="0" sz="1800">
                <a:latin typeface="Calibri"/>
                <a:ea typeface="Calibri"/>
                <a:cs typeface="Calibri"/>
                <a:sym typeface="Calibri"/>
              </a:defRPr>
            </a:lvl3pPr>
            <a:lvl4pPr marL="0" indent="0" defTabSz="1219168">
              <a:spcBef>
                <a:spcPts val="400"/>
              </a:spcBef>
              <a:buSzTx/>
              <a:buNone/>
              <a:defRPr spc="0" sz="1800">
                <a:latin typeface="Calibri"/>
                <a:ea typeface="Calibri"/>
                <a:cs typeface="Calibri"/>
                <a:sym typeface="Calibri"/>
              </a:defRPr>
            </a:lvl4pPr>
            <a:lvl5pPr marL="0" indent="0" defTabSz="1219168">
              <a:spcBef>
                <a:spcPts val="400"/>
              </a:spcBef>
              <a:buSzTx/>
              <a:buNone/>
              <a:defRPr spc="0" sz="1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Slide Number"/>
          <p:cNvSpPr txBox="1"/>
          <p:nvPr>
            <p:ph type="sldNum" sz="quarter" idx="2"/>
          </p:nvPr>
        </p:nvSpPr>
        <p:spPr>
          <a:xfrm>
            <a:off x="11272283" y="8568254"/>
            <a:ext cx="310117" cy="3005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2438337">
              <a:lnSpc>
                <a:spcPct val="120000"/>
              </a:lnSpc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5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31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baseline="41176" sz="3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2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-100" sz="36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2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41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baseline="41176" sz="3400"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42" name="Body Level One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3" name="Body Level One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-100" sz="36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2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52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>
            <a:lvl1pPr>
              <a:defRPr sz="5800">
                <a:solidFill>
                  <a:srgbClr val="014A86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253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1pPr>
            <a:lvl2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2pPr>
            <a:lvl3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3pPr>
            <a:lvl4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4pPr>
            <a:lvl5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4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>
            <a:lvl1pPr>
              <a:defRPr sz="5800">
                <a:solidFill>
                  <a:srgbClr val="014A86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262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1pPr>
            <a:lvl2pPr marL="10668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2pPr>
            <a:lvl3pPr marL="16764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3pPr>
            <a:lvl4pPr marL="22860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4pPr>
            <a:lvl5pPr marL="28956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63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>
              <a:lnSpc>
                <a:spcPct val="90000"/>
              </a:lnSpc>
              <a:defRPr spc="-1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2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</a:lvl1pPr>
            <a:lvl2pPr>
              <a:lnSpc>
                <a:spcPct val="90000"/>
              </a:lnSpc>
            </a:lvl2pPr>
            <a:lvl3pPr>
              <a:lnSpc>
                <a:spcPct val="90000"/>
              </a:lnSpc>
            </a:lvl3pPr>
            <a:lvl4pPr>
              <a:lnSpc>
                <a:spcPct val="90000"/>
              </a:lnSpc>
            </a:lvl4pPr>
            <a:lvl5pPr>
              <a:lnSpc>
                <a:spcPct val="90000"/>
              </a:lnSpc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1pPr>
            <a:lvl2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2pPr>
            <a:lvl3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3pPr>
            <a:lvl4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4pPr>
            <a:lvl5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9779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1pPr>
            <a:lvl2pPr marL="10668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2pPr>
            <a:lvl3pPr marL="16764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3pPr>
            <a:lvl4pPr marL="22860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4pPr>
            <a:lvl5pPr marL="28956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80" name="Body Level One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>
            <a:lvl1pPr>
              <a:lnSpc>
                <a:spcPct val="90000"/>
              </a:lnSpc>
              <a:defRPr spc="-1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281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82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>
            <a:lvl1pPr>
              <a:defRPr sz="5800">
                <a:solidFill>
                  <a:srgbClr val="014A86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2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spc="-232" sz="11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51"/>
          </a:xfrm>
          <a:prstGeom prst="rect">
            <a:avLst/>
          </a:prstGeom>
        </p:spPr>
        <p:txBody>
          <a:bodyPr/>
          <a:lstStyle>
            <a:lvl1pPr>
              <a:defRPr sz="5800">
                <a:solidFill>
                  <a:srgbClr val="014A86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299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1pPr>
            <a:lvl2pPr marL="10668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2pPr>
            <a:lvl3pPr marL="16764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3pPr>
            <a:lvl4pPr marL="22860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4pPr>
            <a:lvl5pPr marL="28956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>
            <a:lvl1pPr>
              <a:defRPr sz="5800">
                <a:solidFill>
                  <a:srgbClr val="014A86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Agenda Title</a:t>
            </a:r>
          </a:p>
        </p:txBody>
      </p:sp>
      <p:sp>
        <p:nvSpPr>
          <p:cNvPr id="308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72" sz="3600">
                <a:solidFill>
                  <a:srgbClr val="014A86"/>
                </a:solidFill>
              </a:defRPr>
            </a:lvl1pPr>
            <a:lvl2pPr marL="10668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2pPr>
            <a:lvl3pPr marL="16764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3pPr>
            <a:lvl4pPr marL="22860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4pPr>
            <a:lvl5pPr marL="2895600" indent="-457200" defTabSz="825500">
              <a:spcBef>
                <a:spcPts val="0"/>
              </a:spcBef>
              <a:defRPr spc="72" sz="3600">
                <a:solidFill>
                  <a:srgbClr val="014A86"/>
                </a:solidFill>
              </a:defRPr>
            </a:lvl5pPr>
          </a:lstStyle>
          <a:p>
            <a:pPr/>
            <a:r>
              <a:t>Agenda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09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1800"/>
              </a:spcBef>
              <a:buSzTx/>
              <a:buNone/>
              <a:defRPr spc="-200" sz="6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Agenda Topics</a:t>
            </a:r>
          </a:p>
        </p:txBody>
      </p:sp>
      <p:sp>
        <p:nvSpPr>
          <p:cNvPr id="3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Body Level One…"/>
          <p:cNvSpPr txBox="1"/>
          <p:nvPr>
            <p:ph type="body" idx="1" hasCustomPrompt="1"/>
          </p:nvPr>
        </p:nvSpPr>
        <p:spPr>
          <a:xfrm>
            <a:off x="1206500" y="1075925"/>
            <a:ext cx="21971000" cy="7241587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26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775969">
              <a:spcBef>
                <a:spcPts val="0"/>
              </a:spcBef>
              <a:buSzTx/>
              <a:buNone/>
              <a:defRPr b="1" spc="-100" sz="5600">
                <a:solidFill>
                  <a:srgbClr val="0B4B88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3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Body Level One…"/>
          <p:cNvSpPr txBox="1"/>
          <p:nvPr>
            <p:ph type="body" sz="quarter" idx="1" hasCustomPrompt="1"/>
          </p:nvPr>
        </p:nvSpPr>
        <p:spPr>
          <a:xfrm>
            <a:off x="2430023" y="10675453"/>
            <a:ext cx="20200055" cy="6369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b="1" spc="0" sz="3600">
                <a:latin typeface="+mj-lt"/>
                <a:ea typeface="+mj-ea"/>
                <a:cs typeface="+mj-cs"/>
                <a:sym typeface="Helvetica Neue"/>
              </a:defRPr>
            </a:lvl1pPr>
            <a:lvl2pPr marL="10668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2pPr>
            <a:lvl3pPr marL="16764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3pPr>
            <a:lvl4pPr marL="22860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4pPr>
            <a:lvl5pPr marL="2895600" indent="-457200" defTabSz="825500">
              <a:spcBef>
                <a:spcPts val="0"/>
              </a:spcBef>
              <a:defRPr b="1" spc="0" sz="3600">
                <a:latin typeface="+mj-lt"/>
                <a:ea typeface="+mj-ea"/>
                <a:cs typeface="+mj-cs"/>
                <a:sym typeface="Helvetica Neue"/>
              </a:defRPr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35" name="Body Level One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2"/>
          </a:xfrm>
          <a:prstGeom prst="rect">
            <a:avLst/>
          </a:prstGeom>
        </p:spPr>
        <p:txBody>
          <a:bodyPr numCol="1" spcCol="38100"/>
          <a:lstStyle>
            <a:lvl1pPr marL="300875" indent="-131851">
              <a:lnSpc>
                <a:spcPct val="90000"/>
              </a:lnSpc>
              <a:spcBef>
                <a:spcPts val="0"/>
              </a:spcBef>
              <a:buSzTx/>
              <a:buNone/>
              <a:defRPr spc="-200" sz="8500">
                <a:solidFill>
                  <a:srgbClr val="0B4B88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3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44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45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1pPr>
            <a:lvl2pPr marL="9144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2pPr>
            <a:lvl3pPr marL="15240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3pPr>
            <a:lvl4pPr marL="21336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4pPr>
            <a:lvl5pPr marL="27432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>
              <a:defRPr spc="-1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9779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1pPr>
            <a:lvl2pPr marL="9144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2pPr>
            <a:lvl3pPr marL="15240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3pPr>
            <a:lvl4pPr marL="21336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4pPr>
            <a:lvl5pPr marL="27432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Body Level One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>
            <a:lvl1pPr>
              <a:defRPr spc="-1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80000"/>
              </a:lnSpc>
              <a:defRPr spc="-232" sz="11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51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1pPr>
            <a:lvl2pPr marL="9144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2pPr>
            <a:lvl3pPr marL="15240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3pPr>
            <a:lvl4pPr marL="21336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4pPr>
            <a:lvl5pPr marL="27432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Body Level One…"/>
          <p:cNvSpPr txBox="1"/>
          <p:nvPr>
            <p:ph type="body" sz="quarter" idx="1" hasCustomPrompt="1"/>
          </p:nvPr>
        </p:nvSpPr>
        <p:spPr>
          <a:xfrm>
            <a:off x="1206500" y="2372960"/>
            <a:ext cx="21971000" cy="934782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spcBef>
                <a:spcPts val="0"/>
              </a:spcBef>
              <a:buSzTx/>
              <a:buNone/>
              <a:defRPr spc="48" sz="2400">
                <a:solidFill>
                  <a:srgbClr val="535353"/>
                </a:solidFill>
              </a:defRPr>
            </a:lvl1pPr>
            <a:lvl2pPr marL="9144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2pPr>
            <a:lvl3pPr marL="15240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3pPr>
            <a:lvl4pPr marL="21336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4pPr>
            <a:lvl5pPr marL="2743200" indent="-304800" defTabSz="825500">
              <a:spcBef>
                <a:spcPts val="0"/>
              </a:spcBef>
              <a:defRPr spc="48" sz="2400">
                <a:solidFill>
                  <a:srgbClr val="535353"/>
                </a:solidFill>
              </a:defRPr>
            </a:lvl5pPr>
          </a:lstStyle>
          <a:p>
            <a:pPr/>
            <a:r>
              <a:t>Agenda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Body Level One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spcBef>
                <a:spcPts val="1800"/>
              </a:spcBef>
              <a:buSzTx/>
              <a:buNone/>
              <a:defRPr spc="-200" sz="6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Agenda Topics</a:t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3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defRPr spc="0"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1pPr>
      <a:lvl2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2pPr>
      <a:lvl3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3pPr>
      <a:lvl4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4pPr>
      <a:lvl5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5pPr>
      <a:lvl6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6pPr>
      <a:lvl7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7pPr>
      <a:lvl8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8pPr>
      <a:lvl9pPr marL="0" marR="0" indent="0" algn="l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0B4B88"/>
          </a:solidFill>
          <a:uFillTx/>
          <a:latin typeface="DM Sans 9pt Regular Regular"/>
          <a:ea typeface="DM Sans 9pt Regular Regular"/>
          <a:cs typeface="DM Sans 9pt Regular Regular"/>
          <a:sym typeface="DM Sans 9pt Regular Regular"/>
        </a:defRPr>
      </a:lvl9pPr>
    </p:titleStyle>
    <p:bodyStyle>
      <a:lvl1pPr marL="3302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9398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15494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21590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27686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33782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39878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45974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5207000" marR="0" indent="-330200" algn="l" defTabSz="2438337" rtl="0" latinLnBrk="0">
        <a:lnSpc>
          <a:spcPct val="10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78" strike="noStrike" sz="26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0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video" Target="https://www.youtube.com/embed/fqJHMONrZBk?feature=oembed" TargetMode="External"/><Relationship Id="rId6" Type="http://schemas.openxmlformats.org/officeDocument/2006/relationships/image" Target="../media/image12.jpeg"/><Relationship Id="rId7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3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4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jpeg"/><Relationship Id="rId3" Type="http://schemas.openxmlformats.org/officeDocument/2006/relationships/image" Target="../media/image12.png"/><Relationship Id="rId4" Type="http://schemas.openxmlformats.org/officeDocument/2006/relationships/slide" Target="slide2.xml"/><Relationship Id="rId5" Type="http://schemas.openxmlformats.org/officeDocument/2006/relationships/image" Target="../media/image3.jpeg"/><Relationship Id="rId6" Type="http://schemas.openxmlformats.org/officeDocument/2006/relationships/image" Target="../media/image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3.png"/><Relationship Id="rId6" Type="http://schemas.openxmlformats.org/officeDocument/2006/relationships/image" Target="../media/image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7.jpeg"/><Relationship Id="rId3" Type="http://schemas.openxmlformats.org/officeDocument/2006/relationships/image" Target="../media/image14.png"/><Relationship Id="rId4" Type="http://schemas.openxmlformats.org/officeDocument/2006/relationships/slide" Target="slide2.xml"/><Relationship Id="rId5" Type="http://schemas.openxmlformats.org/officeDocument/2006/relationships/image" Target="../media/image3.jpeg"/><Relationship Id="rId6" Type="http://schemas.openxmlformats.org/officeDocument/2006/relationships/image" Target="../media/image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video" Target="https://www.youtube.com/embed/BAyemVFeLig?feature=oembed" TargetMode="External"/><Relationship Id="rId6" Type="http://schemas.openxmlformats.org/officeDocument/2006/relationships/image" Target="../media/image19.jpeg"/><Relationship Id="rId7" Type="http://schemas.openxmlformats.org/officeDocument/2006/relationships/image" Target="../media/image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8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hyperlink" Target="https://aceltc.org/wp-content/uploads/2023/11/Morale-Tips.pdf.zip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jpeg"/><Relationship Id="rId3" Type="http://schemas.openxmlformats.org/officeDocument/2006/relationships/slide" Target="slide3.xml"/><Relationship Id="rId4" Type="http://schemas.openxmlformats.org/officeDocument/2006/relationships/slide" Target="slide4.xml"/><Relationship Id="rId5" Type="http://schemas.openxmlformats.org/officeDocument/2006/relationships/slide" Target="slide5.xml"/><Relationship Id="rId6" Type="http://schemas.openxmlformats.org/officeDocument/2006/relationships/slide" Target="slide11.xml"/><Relationship Id="rId7" Type="http://schemas.openxmlformats.org/officeDocument/2006/relationships/slide" Target="slide12.xml"/><Relationship Id="rId8" Type="http://schemas.openxmlformats.org/officeDocument/2006/relationships/slide" Target="slide13.xml"/><Relationship Id="rId9" Type="http://schemas.openxmlformats.org/officeDocument/2006/relationships/slide" Target="slide15.xml"/><Relationship Id="rId10" Type="http://schemas.openxmlformats.org/officeDocument/2006/relationships/slide" Target="slide17.xml"/><Relationship Id="rId11" Type="http://schemas.openxmlformats.org/officeDocument/2006/relationships/slide" Target="slide27.xml"/><Relationship Id="rId12" Type="http://schemas.openxmlformats.org/officeDocument/2006/relationships/slide" Target="slide20.xml"/><Relationship Id="rId13" Type="http://schemas.openxmlformats.org/officeDocument/2006/relationships/slide" Target="slide32.xml"/><Relationship Id="rId14" Type="http://schemas.openxmlformats.org/officeDocument/2006/relationships/slide" Target="slide14.xml"/><Relationship Id="rId15" Type="http://schemas.openxmlformats.org/officeDocument/2006/relationships/image" Target="../media/image3.jpeg"/><Relationship Id="rId16" Type="http://schemas.openxmlformats.org/officeDocument/2006/relationships/slide" Target="slide23.xml"/><Relationship Id="rId17" Type="http://schemas.openxmlformats.org/officeDocument/2006/relationships/slide" Target="slide30.xml"/><Relationship Id="rId18" Type="http://schemas.openxmlformats.org/officeDocument/2006/relationships/slide" Target="slide6.xml"/><Relationship Id="rId19" Type="http://schemas.openxmlformats.org/officeDocument/2006/relationships/image" Target="../media/image1.png"/><Relationship Id="rId20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video" Target="https://www.youtube.com/embed/PmciNmPcP7I?feature=oembed" TargetMode="External"/><Relationship Id="rId6" Type="http://schemas.openxmlformats.org/officeDocument/2006/relationships/image" Target="../media/image21.jpeg"/><Relationship Id="rId7" Type="http://schemas.openxmlformats.org/officeDocument/2006/relationships/image" Target="../media/image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hyperlink" Target="https://aceltc.org/wp-content/uploads/2023/11/Management-Tips.pdf.zip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1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2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video" Target="https://www.youtube.com/embed/4zhLRHxOkrQ?feature=oembed" TargetMode="External"/><Relationship Id="rId6" Type="http://schemas.openxmlformats.org/officeDocument/2006/relationships/image" Target="../media/image23.jpeg"/><Relationship Id="rId7" Type="http://schemas.openxmlformats.org/officeDocument/2006/relationships/image" Target="../media/image1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hyperlink" Target="https://aceltc.org/wp-content/uploads/2023/11/HR-Tips.pdf.zip" TargetMode="External"/><Relationship Id="rId6" Type="http://schemas.openxmlformats.org/officeDocument/2006/relationships/image" Target="../media/image15.png"/><Relationship Id="rId7" Type="http://schemas.openxmlformats.org/officeDocument/2006/relationships/image" Target="../media/image1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4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Relationship Id="rId3" Type="http://schemas.openxmlformats.org/officeDocument/2006/relationships/image" Target="../media/image4.png"/><Relationship Id="rId4" Type="http://schemas.openxmlformats.org/officeDocument/2006/relationships/slide" Target="slide2.xml"/><Relationship Id="rId5" Type="http://schemas.openxmlformats.org/officeDocument/2006/relationships/image" Target="../media/image3.jpeg"/><Relationship Id="rId6" Type="http://schemas.openxmlformats.org/officeDocument/2006/relationships/image" Target="../media/image1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jpeg"/><Relationship Id="rId3" Type="http://schemas.openxmlformats.org/officeDocument/2006/relationships/slide" Target="slide2.xml"/><Relationship Id="rId4" Type="http://schemas.openxmlformats.org/officeDocument/2006/relationships/image" Target="../media/image3.jpeg"/><Relationship Id="rId5" Type="http://schemas.openxmlformats.org/officeDocument/2006/relationships/image" Target="../media/image1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jpeg"/><Relationship Id="rId3" Type="http://schemas.openxmlformats.org/officeDocument/2006/relationships/image" Target="../media/image16.png"/><Relationship Id="rId4" Type="http://schemas.openxmlformats.org/officeDocument/2006/relationships/slide" Target="slide2.xml"/><Relationship Id="rId5" Type="http://schemas.openxmlformats.org/officeDocument/2006/relationships/image" Target="../media/image3.jpeg"/><Relationship Id="rId6" Type="http://schemas.openxmlformats.org/officeDocument/2006/relationships/image" Target="../media/image1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jpeg"/><Relationship Id="rId3" Type="http://schemas.openxmlformats.org/officeDocument/2006/relationships/slide" Target="slide2.xml"/><Relationship Id="rId4" Type="http://schemas.openxmlformats.org/officeDocument/2006/relationships/hyperlink" Target="https://aceltc.org/wp-content/uploads/2023/11/Morale-Tips.pdf.zip" TargetMode="External"/><Relationship Id="rId5" Type="http://schemas.openxmlformats.org/officeDocument/2006/relationships/hyperlink" Target="https://aceltc.org/wp-content/uploads/2023/11/Management-Tips.pdf.zip" TargetMode="External"/><Relationship Id="rId6" Type="http://schemas.openxmlformats.org/officeDocument/2006/relationships/hyperlink" Target="https://aceltc.org/wp-content/uploads/2023/11/HR-Tips.pdf.zip" TargetMode="External"/><Relationship Id="rId7" Type="http://schemas.openxmlformats.org/officeDocument/2006/relationships/image" Target="../media/image3.jpeg"/><Relationship Id="rId8" Type="http://schemas.openxmlformats.org/officeDocument/2006/relationships/hyperlink" Target="https://aceltc.org/wp-content/uploads/2023/03/Refer-a-friend-tip-sheet_031323.docx.zip" TargetMode="External"/><Relationship Id="rId9" Type="http://schemas.openxmlformats.org/officeDocument/2006/relationships/hyperlink" Target="https://aceltc.org/wp-content/uploads/2023/03/First-24-hours.bf_.3.12.23.docx.zip" TargetMode="External"/><Relationship Id="rId10" Type="http://schemas.openxmlformats.org/officeDocument/2006/relationships/hyperlink" Target="https://aceltc.org/wp-content/uploads/2023/03/CNA-MENTOR-PROGRAMS.2.6.23-FINAL-ACE-LOGO.docx.zip" TargetMode="External"/><Relationship Id="rId11" Type="http://schemas.openxmlformats.org/officeDocument/2006/relationships/image" Target="../media/image1.png"/><Relationship Id="rId12" Type="http://schemas.openxmlformats.org/officeDocument/2006/relationships/hyperlink" Target="https://aceltc.org/wp-content/uploads/2023/12/Nurse-Leadership-Development-Stick-Together.docx.zip" TargetMode="External"/><Relationship Id="rId13" Type="http://schemas.openxmlformats.org/officeDocument/2006/relationships/hyperlink" Target="https://aceltc.org/wp-content/uploads/2023/12/People-Bingo.docx.zip" TargetMode="External"/><Relationship Id="rId14" Type="http://schemas.openxmlformats.org/officeDocument/2006/relationships/hyperlink" Target="https://aceltc.org/resources/" TargetMode="External"/><Relationship Id="rId15" Type="http://schemas.openxmlformats.org/officeDocument/2006/relationships/hyperlink" Target="http:///wp-content/uploads/2024/01/CNA-Mentor-Programs.2.6.23.pdf.zip" TargetMode="External"/><Relationship Id="rId16" Type="http://schemas.openxmlformats.org/officeDocument/2006/relationships/hyperlink" Target="http:///wp-content/uploads/2024/01/Stay-Interviews-Quick-Tips.pdf.zip" TargetMode="External"/><Relationship Id="rId17" Type="http://schemas.openxmlformats.org/officeDocument/2006/relationships/hyperlink" Target="https://aceltc.org/wp-content/uploads/2024/01/Assesment-Tool-Start-Fillable.pdf.zip" TargetMode="External"/><Relationship Id="rId18" Type="http://schemas.openxmlformats.org/officeDocument/2006/relationships/hyperlink" Target="https://aceltc.org/wp-content/uploads/2024/04/ACE-Worksheet-Guide-2024.pdf.zip" TargetMode="External"/><Relationship Id="rId19" Type="http://schemas.openxmlformats.org/officeDocument/2006/relationships/image" Target="../media/image17.png"/><Relationship Id="rId20" Type="http://schemas.openxmlformats.org/officeDocument/2006/relationships/hyperlink" Target="https://www.youtube.com/watch?v=OR19VuMMkWc" TargetMode="External"/><Relationship Id="rId21" Type="http://schemas.openxmlformats.org/officeDocument/2006/relationships/hyperlink" Target="https://player.vimeo.com/video/883072805?badge=0&amp;autopause=0&amp;quality_selector=1&amp;app_id=58479" TargetMode="External"/><Relationship Id="rId22" Type="http://schemas.openxmlformats.org/officeDocument/2006/relationships/image" Target="../media/image18.png"/><Relationship Id="rId23" Type="http://schemas.openxmlformats.org/officeDocument/2006/relationships/hyperlink" Target="https://aceltc.org/wp-content/uploads/2024/05/Leadership-Rounds.zip" TargetMode="External"/><Relationship Id="rId24" Type="http://schemas.openxmlformats.org/officeDocument/2006/relationships/hyperlink" Target="https://aceltc.org/wp-content/uploads/2024/05/Watch-List-Huddles-Quick-Tips.zip" TargetMode="External"/><Relationship Id="rId25" Type="http://schemas.openxmlformats.org/officeDocument/2006/relationships/hyperlink" Target="https://aceltc.org/wp-content/uploads/2024/05/QI_Closest_to_the_Resident_Tip_Sheet.docx.zip" TargetMode="External"/><Relationship Id="rId26" Type="http://schemas.openxmlformats.org/officeDocument/2006/relationships/hyperlink" Target="https://aceltc.org/wp-content/uploads/2024/06/MOAGT-11-09-2023.pdf.zip" TargetMode="External"/><Relationship Id="rId27" Type="http://schemas.openxmlformats.org/officeDocument/2006/relationships/hyperlink" Target="https://aceltc.org/wp-content/uploads/2024/09/ACE_LS1_05.08.24.pdf.zip" TargetMode="External"/><Relationship Id="rId28" Type="http://schemas.openxmlformats.org/officeDocument/2006/relationships/hyperlink" Target="https://aceltc.org/wp-content/uploads/2024/09/ACE_LS2_06.12.24.pdf.zip" TargetMode="External"/><Relationship Id="rId29" Type="http://schemas.openxmlformats.org/officeDocument/2006/relationships/hyperlink" Target="https://aceltc.org/wp-content/uploads/2024/09/ACE_LS3_7.10.24.pdf.zip" TargetMode="External"/><Relationship Id="rId30" Type="http://schemas.openxmlformats.org/officeDocument/2006/relationships/hyperlink" Target="https://aceltc.org/wp-content/uploads/2024/09/ACE_LS4_08.14.24.pdf.zip" TargetMode="External"/><Relationship Id="rId31" Type="http://schemas.openxmlformats.org/officeDocument/2006/relationships/hyperlink" Target="https://aceltc.org/wp-content/uploads/2024/09/ACE_LS5_09.11.24.pdf.zip" TargetMode="Externa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hyperlink" Target="mailto:bhercher@constellationqh.org" TargetMode="External"/><Relationship Id="rId5" Type="http://schemas.openxmlformats.org/officeDocument/2006/relationships/image" Target="../media/image19.png"/><Relationship Id="rId6" Type="http://schemas.openxmlformats.org/officeDocument/2006/relationships/image" Target="../media/image2.png"/><Relationship Id="rId7" Type="http://schemas.openxmlformats.org/officeDocument/2006/relationships/image" Target="../media/image3.jpeg"/><Relationship Id="rId8" Type="http://schemas.openxmlformats.org/officeDocument/2006/relationships/image" Target="../media/image28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3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6.jpe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3.jpeg"/><Relationship Id="rId8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7.jpe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3.jpeg"/><Relationship Id="rId7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8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9.jpeg"/><Relationship Id="rId3" Type="http://schemas.openxmlformats.org/officeDocument/2006/relationships/image" Target="../media/image3.jpeg"/><Relationship Id="rId4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ilot of High Value Business…"/>
          <p:cNvSpPr txBox="1"/>
          <p:nvPr/>
        </p:nvSpPr>
        <p:spPr>
          <a:xfrm>
            <a:off x="13960199" y="6087165"/>
            <a:ext cx="8363459" cy="210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 High Value Business</a:t>
            </a:r>
          </a:p>
          <a:p>
            <a: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Model in Nursing Homes</a:t>
            </a:r>
          </a:p>
        </p:txBody>
      </p:sp>
      <p:pic>
        <p:nvPicPr>
          <p:cNvPr id="371" name="logos-all-3-new.png" descr="logos-all-3-new.png"/>
          <p:cNvPicPr>
            <a:picLocks noChangeAspect="1"/>
          </p:cNvPicPr>
          <p:nvPr/>
        </p:nvPicPr>
        <p:blipFill>
          <a:blip r:embed="rId3">
            <a:extLst/>
          </a:blip>
          <a:srcRect l="0" t="8911" r="0" b="8910"/>
          <a:stretch>
            <a:fillRect/>
          </a:stretch>
        </p:blipFill>
        <p:spPr>
          <a:xfrm>
            <a:off x="14948774" y="12349837"/>
            <a:ext cx="6916420" cy="896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72" name="pic-left-front-color.jpg" descr="pic-left-front-color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7762" y="-3"/>
            <a:ext cx="10388604" cy="13716005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Change Package"/>
          <p:cNvSpPr txBox="1"/>
          <p:nvPr/>
        </p:nvSpPr>
        <p:spPr>
          <a:xfrm>
            <a:off x="16341011" y="8244152"/>
            <a:ext cx="4131870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42" sz="42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Package</a:t>
            </a:r>
          </a:p>
        </p:txBody>
      </p:sp>
      <p:pic>
        <p:nvPicPr>
          <p:cNvPr id="374" name="logo-center.png" descr="logo-center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436828" y="3373489"/>
            <a:ext cx="5410202" cy="25908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left-sidebar.jpg" descr="left-sidebar.jpg"/>
          <p:cNvPicPr>
            <a:picLocks noChangeAspect="1"/>
          </p:cNvPicPr>
          <p:nvPr/>
        </p:nvPicPr>
        <p:blipFill>
          <a:blip r:embed="rId6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We asked About how they Invested in Staff during the Pandemic"/>
          <p:cNvSpPr txBox="1"/>
          <p:nvPr/>
        </p:nvSpPr>
        <p:spPr>
          <a:xfrm>
            <a:off x="3210802" y="3579290"/>
            <a:ext cx="20174530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We asked how they invested in staff during the pandemic</a:t>
            </a:r>
          </a:p>
        </p:txBody>
      </p:sp>
      <p:sp>
        <p:nvSpPr>
          <p:cNvPr id="508" name="Slide Number"/>
          <p:cNvSpPr txBox="1"/>
          <p:nvPr>
            <p:ph type="sldNum" sz="quarter" idx="4294967295"/>
          </p:nvPr>
        </p:nvSpPr>
        <p:spPr>
          <a:xfrm>
            <a:off x="23769030" y="13049198"/>
            <a:ext cx="341929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09" name="And they answered with their Leadership Practices"/>
          <p:cNvSpPr txBox="1"/>
          <p:nvPr/>
        </p:nvSpPr>
        <p:spPr>
          <a:xfrm>
            <a:off x="3278825" y="4842709"/>
            <a:ext cx="12328653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…and they answered with their leadership practices</a:t>
            </a:r>
          </a:p>
        </p:txBody>
      </p:sp>
      <p:sp>
        <p:nvSpPr>
          <p:cNvPr id="510" name="Management cares about employees…"/>
          <p:cNvSpPr txBox="1"/>
          <p:nvPr/>
        </p:nvSpPr>
        <p:spPr>
          <a:xfrm>
            <a:off x="3813778" y="5928089"/>
            <a:ext cx="19804444" cy="3018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Showed appreciation for the staff – big and small gifts, sweaters, meals, and prepacked meals to take home</a:t>
            </a:r>
            <a:br/>
            <a:endParaRPr spc="78" sz="2600"/>
          </a:p>
          <a:p>
            <a:pPr marL="260683" indent="-260683" defTabSz="825500">
              <a:buSzPct val="100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</a:t>
            </a:r>
            <a:r>
              <a:rPr spc="48" sz="2400"/>
              <a:t>Prepared and handed out “care packages” to the staff that contained staples such as toilet paper, paper towels, bread</a:t>
            </a:r>
            <a:br>
              <a:rPr spc="48" sz="2400"/>
            </a:br>
            <a:endParaRPr>
              <a:latin typeface="DM Sans 9pt Regular Regular"/>
              <a:ea typeface="DM Sans 9pt Regular Regular"/>
              <a:cs typeface="DM Sans 9pt Regular Regular"/>
              <a:sym typeface="DM Sans 9pt Regular Regular"/>
            </a:endParaRPr>
          </a:p>
          <a:p>
            <a:pPr marL="260683" indent="-260683" defTabSz="825500">
              <a:buSzPct val="100000"/>
              <a:buChar char="•"/>
              <a:defRPr spc="78" sz="2600">
                <a:solidFill>
                  <a:srgbClr val="535353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  </a:t>
            </a:r>
            <a:r>
              <a:rPr spc="48" sz="2400">
                <a:latin typeface="Helvetica Neue Light"/>
                <a:ea typeface="Helvetica Neue Light"/>
                <a:cs typeface="Helvetica Neue Light"/>
                <a:sym typeface="Helvetica Neue Light"/>
              </a:rPr>
              <a:t>Arranged hotel rooms, Uber rides, PPE deliveries to their homes</a:t>
            </a:r>
            <a:br>
              <a:rPr spc="48" sz="2400"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60683" indent="-260683" defTabSz="825500">
              <a:buSzPct val="100000"/>
              <a:buChar char="•"/>
              <a:defRPr spc="78" sz="2600">
                <a:solidFill>
                  <a:srgbClr val="535353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  </a:t>
            </a:r>
            <a:r>
              <a:rPr spc="48" sz="2400">
                <a:latin typeface="Helvetica Neue Light"/>
                <a:ea typeface="Helvetica Neue Light"/>
                <a:cs typeface="Helvetica Neue Light"/>
                <a:sym typeface="Helvetica Neue Light"/>
              </a:rPr>
              <a:t>Communicated the message that supervisors care about each staff member as a person</a:t>
            </a:r>
          </a:p>
        </p:txBody>
      </p:sp>
      <p:sp>
        <p:nvSpPr>
          <p:cNvPr id="511" name="* Data reviewed was from Jan. to Aug. 2021"/>
          <p:cNvSpPr txBox="1"/>
          <p:nvPr/>
        </p:nvSpPr>
        <p:spPr>
          <a:xfrm>
            <a:off x="4199466" y="9090292"/>
            <a:ext cx="2490267" cy="343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219168">
              <a:spcBef>
                <a:spcPts val="400"/>
              </a:spcBef>
              <a:defRPr i="1" spc="0" sz="1800">
                <a:solidFill>
                  <a:srgbClr val="535353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* Data from My Interview</a:t>
            </a:r>
          </a:p>
        </p:txBody>
      </p:sp>
      <p:pic>
        <p:nvPicPr>
          <p:cNvPr id="512" name="left-sidebar.jpg" descr="left-sidebar.jpg"/>
          <p:cNvPicPr>
            <a:picLocks noChangeAspect="1"/>
          </p:cNvPicPr>
          <p:nvPr/>
        </p:nvPicPr>
        <p:blipFill>
          <a:blip r:embed="rId3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13" name="logos-all-3-new.png" descr="logos-all-3-new.png"/>
          <p:cNvPicPr>
            <a:picLocks noChangeAspect="1"/>
          </p:cNvPicPr>
          <p:nvPr/>
        </p:nvPicPr>
        <p:blipFill>
          <a:blip r:embed="rId4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514" name="Line"/>
          <p:cNvSpPr/>
          <p:nvPr/>
        </p:nvSpPr>
        <p:spPr>
          <a:xfrm>
            <a:off x="3301384" y="4709475"/>
            <a:ext cx="1524003" cy="2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Acknowledgments"/>
          <p:cNvSpPr txBox="1"/>
          <p:nvPr/>
        </p:nvSpPr>
        <p:spPr>
          <a:xfrm>
            <a:off x="2937973" y="1510644"/>
            <a:ext cx="654748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Acknowledgments</a:t>
            </a:r>
          </a:p>
        </p:txBody>
      </p:sp>
      <p:sp>
        <p:nvSpPr>
          <p:cNvPr id="517" name="Line"/>
          <p:cNvSpPr/>
          <p:nvPr/>
        </p:nvSpPr>
        <p:spPr>
          <a:xfrm>
            <a:off x="3047383" y="2643899"/>
            <a:ext cx="1524003" cy="2"/>
          </a:xfrm>
          <a:prstGeom prst="line">
            <a:avLst/>
          </a:prstGeom>
          <a:ln w="25400">
            <a:solidFill>
              <a:srgbClr val="0047BD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518" name="Slide Number"/>
          <p:cNvSpPr txBox="1"/>
          <p:nvPr>
            <p:ph type="sldNum" sz="quarter" idx="4294967295"/>
          </p:nvPr>
        </p:nvSpPr>
        <p:spPr>
          <a:xfrm>
            <a:off x="23755742" y="13080998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19" name="8 of the Highest Performers in Phase 1"/>
          <p:cNvSpPr txBox="1"/>
          <p:nvPr/>
        </p:nvSpPr>
        <p:spPr>
          <a:xfrm>
            <a:off x="3000705" y="2729096"/>
            <a:ext cx="9094217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8 of the Highest Performers in Phase 1</a:t>
            </a:r>
          </a:p>
        </p:txBody>
      </p:sp>
      <p:sp>
        <p:nvSpPr>
          <p:cNvPr id="520" name="Presbyterian Communities of South Carolina - Foothills…"/>
          <p:cNvSpPr txBox="1"/>
          <p:nvPr/>
        </p:nvSpPr>
        <p:spPr>
          <a:xfrm>
            <a:off x="3281179" y="5662758"/>
            <a:ext cx="8013075" cy="5617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Presbyterian Communities of South Carolina - Foothills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Greenwood Transitional Rehab, SNF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NHC Healthcare, Anderson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 - Barnell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PruittHealth - Dillion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NHC Healthcare, Sumter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Spartanburg Hospital for Restorative Care, SNF</a:t>
            </a:r>
            <a:br/>
          </a:p>
          <a:p>
            <a:pPr marL="422030" indent="-42203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RoseCrest</a:t>
            </a:r>
          </a:p>
        </p:txBody>
      </p:sp>
      <p:sp>
        <p:nvSpPr>
          <p:cNvPr id="521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522" name="We gratefully acknowledge the contributions of the following organizations that so generously shared their time, effective practices, and experiences which informed and laid the foundation for the content this change package."/>
          <p:cNvSpPr txBox="1"/>
          <p:nvPr/>
        </p:nvSpPr>
        <p:spPr>
          <a:xfrm>
            <a:off x="2921042" y="3931371"/>
            <a:ext cx="21113538" cy="904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We gratefully acknowledge the contributions of the following organizations that so generously shared their time, effective practices, and experiences which informed and laid the foundation for the content this change package.</a:t>
            </a:r>
          </a:p>
        </p:txBody>
      </p:sp>
      <p:pic>
        <p:nvPicPr>
          <p:cNvPr id="523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Phase 01 Change Package Vs" descr="Phase 01 Change Package Vs"/>
          <p:cNvPicPr>
            <a:picLocks noChangeAspect="0"/>
          </p:cNvPicPr>
          <p:nvPr>
            <a:videoFile xmlns:mc="http://schemas.openxmlformats.org/markup-compatibility/2006" xmlns:aiw="http://developer.apple.com/namespaces/iwork" r:link="rId5" mc:Ignorable="aiw" aiw:title="Phase 01 Change Package Vs" aiw:author="ACE"/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2764565" y="5792480"/>
            <a:ext cx="9567069" cy="5357814"/>
          </a:xfrm>
          <a:prstGeom prst="rect">
            <a:avLst/>
          </a:prstGeom>
        </p:spPr>
      </p:pic>
      <p:pic>
        <p:nvPicPr>
          <p:cNvPr id="525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5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524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52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TextBox 5"/>
          <p:cNvSpPr txBox="1"/>
          <p:nvPr/>
        </p:nvSpPr>
        <p:spPr>
          <a:xfrm>
            <a:off x="3825805" y="6784096"/>
            <a:ext cx="18137854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pc="-42" sz="42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Launch and Support the SC Learning Collaborative Pilot</a:t>
            </a:r>
          </a:p>
        </p:txBody>
      </p:sp>
      <p:pic>
        <p:nvPicPr>
          <p:cNvPr id="528" name="left-sidebar.jpg" descr="left-sidebar.jpg"/>
          <p:cNvPicPr>
            <a:picLocks noChangeAspect="1"/>
          </p:cNvPicPr>
          <p:nvPr/>
        </p:nvPicPr>
        <p:blipFill>
          <a:blip r:embed="rId3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logos-all-3-new.png" descr="logos-all-3-new.png"/>
          <p:cNvPicPr>
            <a:picLocks noChangeAspect="1"/>
          </p:cNvPicPr>
          <p:nvPr/>
        </p:nvPicPr>
        <p:blipFill>
          <a:blip r:embed="rId4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TextBox 5"/>
          <p:cNvSpPr txBox="1"/>
          <p:nvPr/>
        </p:nvSpPr>
        <p:spPr>
          <a:xfrm>
            <a:off x="4367672" y="5768097"/>
            <a:ext cx="17411904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Acknowledgments"/>
          <p:cNvSpPr txBox="1"/>
          <p:nvPr/>
        </p:nvSpPr>
        <p:spPr>
          <a:xfrm>
            <a:off x="2861773" y="1870478"/>
            <a:ext cx="654748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Acknowledgments</a:t>
            </a:r>
          </a:p>
        </p:txBody>
      </p:sp>
      <p:sp>
        <p:nvSpPr>
          <p:cNvPr id="533" name="Line"/>
          <p:cNvSpPr/>
          <p:nvPr/>
        </p:nvSpPr>
        <p:spPr>
          <a:xfrm>
            <a:off x="2894983" y="3041832"/>
            <a:ext cx="1524003" cy="2"/>
          </a:xfrm>
          <a:prstGeom prst="line">
            <a:avLst/>
          </a:prstGeom>
          <a:ln w="25400">
            <a:solidFill>
              <a:srgbClr val="0047BD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534" name="Slide Number"/>
          <p:cNvSpPr txBox="1"/>
          <p:nvPr>
            <p:ph type="sldNum" sz="quarter" idx="4294967295"/>
          </p:nvPr>
        </p:nvSpPr>
        <p:spPr>
          <a:xfrm>
            <a:off x="23755742" y="13080998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35" name="The Initial 12 in the Pilot Program"/>
          <p:cNvSpPr txBox="1"/>
          <p:nvPr/>
        </p:nvSpPr>
        <p:spPr>
          <a:xfrm>
            <a:off x="2848305" y="3114329"/>
            <a:ext cx="7770369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The Initial 12 in the Pilot Program</a:t>
            </a:r>
          </a:p>
        </p:txBody>
      </p:sp>
      <p:sp>
        <p:nvSpPr>
          <p:cNvPr id="536" name="NHC Parklane…"/>
          <p:cNvSpPr txBox="1"/>
          <p:nvPr/>
        </p:nvSpPr>
        <p:spPr>
          <a:xfrm>
            <a:off x="3229585" y="7000533"/>
            <a:ext cx="5161559" cy="3865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NHC Parklane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Magnolia Manor Rock Hill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Rice Estate &amp; Rehab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Presbyterian Community of Clinton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PruittHealth Bamberg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Presbyterian Community of Columbia</a:t>
            </a:r>
          </a:p>
        </p:txBody>
      </p:sp>
      <p:sp>
        <p:nvSpPr>
          <p:cNvPr id="537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538" name="In addition, we would like to thank the 12 pilot nursing homes, and their corporate representatives that participated in the SC Long-Term Care Leadership Academy Pilot funded through the American Rescue Plan Act of 2021 under the Nursing Home and Long-Te"/>
          <p:cNvSpPr txBox="1"/>
          <p:nvPr/>
        </p:nvSpPr>
        <p:spPr>
          <a:xfrm>
            <a:off x="2870240" y="4481875"/>
            <a:ext cx="20966300" cy="904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In addition, we would like to thank the 12 pilot nursing homes, and their corporate representatives that participated in the SC Long-Term Care Leadership Academy Pilot funded through the American Rescue Plan Act of 2021 under the Nursing Home and Long-Term Care Facility Strike Team and Infrastructure Project.  </a:t>
            </a:r>
          </a:p>
        </p:txBody>
      </p:sp>
      <p:sp>
        <p:nvSpPr>
          <p:cNvPr id="539" name="Presbyterian Community of Florence…"/>
          <p:cNvSpPr txBox="1"/>
          <p:nvPr/>
        </p:nvSpPr>
        <p:spPr>
          <a:xfrm>
            <a:off x="13000567" y="7000533"/>
            <a:ext cx="5048682" cy="3865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Presbyterian Community of Florence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The Villages of Summerville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PruittHealth Walterboro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The Heritage at Lowman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PruittHealth Orangeburg</a:t>
            </a:r>
            <a:br/>
          </a:p>
          <a:p>
            <a:pPr marL="380999" indent="-380999" defTabSz="825500">
              <a:buSzPct val="123000"/>
              <a:buChar char="•"/>
              <a:defRPr spc="44" sz="22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PruittHealth Monicks Corner</a:t>
            </a:r>
          </a:p>
        </p:txBody>
      </p:sp>
      <p:sp>
        <p:nvSpPr>
          <p:cNvPr id="540" name="Phase 2: January 2023 - August 2023"/>
          <p:cNvSpPr txBox="1"/>
          <p:nvPr/>
        </p:nvSpPr>
        <p:spPr>
          <a:xfrm>
            <a:off x="2921697" y="6085714"/>
            <a:ext cx="4467607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Phase 2: January 2023 - August 2023</a:t>
            </a:r>
          </a:p>
        </p:txBody>
      </p:sp>
      <p:pic>
        <p:nvPicPr>
          <p:cNvPr id="541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fx-high-value-biz-model.png" descr="gfx-high-value-biz-mode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40265" y="4323326"/>
            <a:ext cx="17372868" cy="8686435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A High Value Business Model"/>
          <p:cNvSpPr txBox="1"/>
          <p:nvPr/>
        </p:nvSpPr>
        <p:spPr>
          <a:xfrm>
            <a:off x="2986094" y="989944"/>
            <a:ext cx="10037446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 High Value Business Model</a:t>
            </a:r>
          </a:p>
        </p:txBody>
      </p:sp>
      <p:sp>
        <p:nvSpPr>
          <p:cNvPr id="546" name="Line"/>
          <p:cNvSpPr/>
          <p:nvPr/>
        </p:nvSpPr>
        <p:spPr>
          <a:xfrm>
            <a:off x="3032004" y="2161299"/>
            <a:ext cx="1524003" cy="2"/>
          </a:xfrm>
          <a:prstGeom prst="line">
            <a:avLst/>
          </a:prstGeom>
          <a:ln w="25400">
            <a:solidFill>
              <a:srgbClr val="0047BD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547" name="Slide Number"/>
          <p:cNvSpPr txBox="1"/>
          <p:nvPr>
            <p:ph type="sldNum" sz="quarter" idx="4294967295"/>
          </p:nvPr>
        </p:nvSpPr>
        <p:spPr>
          <a:xfrm>
            <a:off x="23755742" y="13080998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48" name="What a Difference Management Makes!"/>
          <p:cNvSpPr txBox="1"/>
          <p:nvPr/>
        </p:nvSpPr>
        <p:spPr>
          <a:xfrm>
            <a:off x="3010725" y="2246496"/>
            <a:ext cx="9355837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What a Difference Management Makes!</a:t>
            </a:r>
          </a:p>
        </p:txBody>
      </p:sp>
      <p:sp>
        <p:nvSpPr>
          <p:cNvPr id="549" name="Work systems aligned with and serving organizational goals"/>
          <p:cNvSpPr txBox="1"/>
          <p:nvPr/>
        </p:nvSpPr>
        <p:spPr>
          <a:xfrm>
            <a:off x="8621958" y="9281693"/>
            <a:ext cx="316833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Work systems aligned with and serving organizational goals</a:t>
            </a:r>
          </a:p>
        </p:txBody>
      </p:sp>
      <p:sp>
        <p:nvSpPr>
          <p:cNvPr id="550" name="5 Management Practices Associated with Low-Turnover, High Attendance and High Performance"/>
          <p:cNvSpPr txBox="1"/>
          <p:nvPr/>
        </p:nvSpPr>
        <p:spPr>
          <a:xfrm>
            <a:off x="2993054" y="3313438"/>
            <a:ext cx="11450068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5 Management Practices Associated with Low-Turnover, High Attendance and High Performance</a:t>
            </a:r>
          </a:p>
        </p:txBody>
      </p:sp>
      <p:sp>
        <p:nvSpPr>
          <p:cNvPr id="551" name="A Positive chain of high-quality leadership at all levels of the organization"/>
          <p:cNvSpPr txBox="1"/>
          <p:nvPr/>
        </p:nvSpPr>
        <p:spPr>
          <a:xfrm>
            <a:off x="6283733" y="6524056"/>
            <a:ext cx="2665882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 Positive chain of high-quality leadership at all levels of the organization</a:t>
            </a:r>
          </a:p>
        </p:txBody>
      </p:sp>
      <p:sp>
        <p:nvSpPr>
          <p:cNvPr id="552" name="Valuing staff day-to-day in policy and practice, word and deed"/>
          <p:cNvSpPr txBox="1"/>
          <p:nvPr/>
        </p:nvSpPr>
        <p:spPr>
          <a:xfrm>
            <a:off x="11155860" y="6600256"/>
            <a:ext cx="316833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Valuing staff day-to-day in policy and practice, word and deed</a:t>
            </a:r>
          </a:p>
        </p:txBody>
      </p:sp>
      <p:sp>
        <p:nvSpPr>
          <p:cNvPr id="553" name="High performance, high commitment HR policies"/>
          <p:cNvSpPr txBox="1"/>
          <p:nvPr/>
        </p:nvSpPr>
        <p:spPr>
          <a:xfrm>
            <a:off x="16259506" y="6600256"/>
            <a:ext cx="316833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High performance, high commitment</a:t>
            </a:r>
            <a:br/>
            <a:r>
              <a:t>HR policies</a:t>
            </a:r>
          </a:p>
        </p:txBody>
      </p:sp>
      <p:sp>
        <p:nvSpPr>
          <p:cNvPr id="554" name="Sufficiency of staff and resources to care humanely"/>
          <p:cNvSpPr txBox="1"/>
          <p:nvPr/>
        </p:nvSpPr>
        <p:spPr>
          <a:xfrm>
            <a:off x="13824280" y="9332493"/>
            <a:ext cx="296393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Sufficiency of staff and resources to care humanely</a:t>
            </a:r>
          </a:p>
        </p:txBody>
      </p:sp>
      <p:sp>
        <p:nvSpPr>
          <p:cNvPr id="555" name="Eaton - 2002"/>
          <p:cNvSpPr txBox="1"/>
          <p:nvPr/>
        </p:nvSpPr>
        <p:spPr>
          <a:xfrm>
            <a:off x="12034833" y="11328840"/>
            <a:ext cx="154153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00875" indent="-131851" algn="ctr">
              <a:lnSpc>
                <a:spcPct val="90000"/>
              </a:lnSpc>
              <a:defRPr i="1" spc="-36" sz="1800">
                <a:solidFill>
                  <a:srgbClr val="5E5E5E"/>
                </a:solidFill>
              </a:defRPr>
            </a:lvl1pPr>
          </a:lstStyle>
          <a:p>
            <a:pPr/>
            <a:r>
              <a:t>Eaton - 2002</a:t>
            </a:r>
          </a:p>
        </p:txBody>
      </p:sp>
      <p:sp>
        <p:nvSpPr>
          <p:cNvPr id="556" name="↑ Table of Contents">
            <a:hlinkClick r:id="rId4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557" name="left-sidebar.jpg" descr="left-sidebar.jpg"/>
          <p:cNvPicPr>
            <a:picLocks noChangeAspect="1"/>
          </p:cNvPicPr>
          <p:nvPr/>
        </p:nvPicPr>
        <p:blipFill>
          <a:blip r:embed="rId5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logos-all-3-new.png" descr="logos-all-3-new.png"/>
          <p:cNvPicPr>
            <a:picLocks noChangeAspect="1"/>
          </p:cNvPicPr>
          <p:nvPr/>
        </p:nvPicPr>
        <p:blipFill>
          <a:blip r:embed="rId6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61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562" name="Presence/Communication  - Rounding to Check in on people - Huddles with everyone sharing - Regular town hall/community meetings - Hands on leaders pitching in"/>
          <p:cNvSpPr txBox="1"/>
          <p:nvPr/>
        </p:nvSpPr>
        <p:spPr>
          <a:xfrm>
            <a:off x="4756241" y="4047630"/>
            <a:ext cx="4661157" cy="17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Presence/Communication</a:t>
            </a:r>
            <a:br/>
            <a:br/>
            <a:r>
              <a:rPr b="0"/>
              <a:t>- Rounding to Check in on people</a:t>
            </a:r>
            <a:br>
              <a:rPr b="0"/>
            </a:br>
            <a:r>
              <a:rPr b="0"/>
              <a:t>- Huddles with everyone sharing</a:t>
            </a:r>
            <a:br>
              <a:rPr b="0"/>
            </a:br>
            <a:r>
              <a:rPr b="0"/>
              <a:t>- Regular town hall/community meetings</a:t>
            </a:r>
            <a:br>
              <a:rPr b="0"/>
            </a:br>
            <a:r>
              <a:rPr b="0"/>
              <a:t>- Hands on leaders pitching in</a:t>
            </a:r>
          </a:p>
        </p:txBody>
      </p:sp>
      <p:sp>
        <p:nvSpPr>
          <p:cNvPr id="563" name="Inclusion  - CNAs in care plan meetings - CNAs and front-line nurses in QI - All staff involved in improvement and community building efforts"/>
          <p:cNvSpPr txBox="1"/>
          <p:nvPr/>
        </p:nvSpPr>
        <p:spPr>
          <a:xfrm>
            <a:off x="4756241" y="6510762"/>
            <a:ext cx="4478505" cy="17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Inclusion</a:t>
            </a:r>
            <a:br/>
            <a:br/>
            <a:r>
              <a:rPr b="0"/>
              <a:t>- CNAs in care plan meetings</a:t>
            </a:r>
            <a:br>
              <a:rPr b="0"/>
            </a:br>
            <a:r>
              <a:rPr b="0"/>
              <a:t>- CNAs and front-line nurses in QI</a:t>
            </a:r>
            <a:br>
              <a:rPr b="0"/>
            </a:br>
            <a:r>
              <a:rPr b="0"/>
              <a:t>- All staff involved in improvement and</a:t>
            </a:r>
            <a:br>
              <a:rPr b="0"/>
            </a:br>
            <a:r>
              <a:rPr b="0"/>
              <a:t>community building efforts</a:t>
            </a:r>
          </a:p>
        </p:txBody>
      </p:sp>
      <p:sp>
        <p:nvSpPr>
          <p:cNvPr id="564" name="Community Building  - Health and Wellness - Relationship building - Fun - Continual appreciation and caring"/>
          <p:cNvSpPr txBox="1"/>
          <p:nvPr/>
        </p:nvSpPr>
        <p:spPr>
          <a:xfrm>
            <a:off x="4756241" y="8986591"/>
            <a:ext cx="4171037" cy="17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Community Building</a:t>
            </a:r>
            <a:br/>
            <a:br/>
            <a:r>
              <a:rPr b="0"/>
              <a:t>- Health and Wellness</a:t>
            </a:r>
            <a:br>
              <a:rPr b="0"/>
            </a:br>
            <a:r>
              <a:rPr b="0"/>
              <a:t>- Relationship building</a:t>
            </a:r>
            <a:br>
              <a:rPr b="0"/>
            </a:br>
            <a:r>
              <a:rPr b="0"/>
              <a:t>- Fun</a:t>
            </a:r>
            <a:br>
              <a:rPr b="0"/>
            </a:br>
            <a:r>
              <a:rPr b="0"/>
              <a:t>- Continual appreciation and caring</a:t>
            </a:r>
          </a:p>
        </p:txBody>
      </p:sp>
      <p:sp>
        <p:nvSpPr>
          <p:cNvPr id="565" name="Wages and Benefits  - Pay staff enough to live on - Provide affordable health insurance - PTO - Emergency Funds"/>
          <p:cNvSpPr txBox="1"/>
          <p:nvPr/>
        </p:nvSpPr>
        <p:spPr>
          <a:xfrm>
            <a:off x="10468250" y="4047630"/>
            <a:ext cx="4661158" cy="17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Wages and Benefits</a:t>
            </a:r>
            <a:br/>
            <a:br/>
            <a:r>
              <a:rPr b="0"/>
              <a:t>- Pay staff enough to live on</a:t>
            </a:r>
            <a:br>
              <a:rPr b="0"/>
            </a:br>
            <a:r>
              <a:rPr b="0"/>
              <a:t>- Provide affordable health insurance</a:t>
            </a:r>
            <a:br>
              <a:rPr b="0"/>
            </a:br>
            <a:r>
              <a:rPr b="0"/>
              <a:t>- PTO</a:t>
            </a:r>
            <a:br>
              <a:rPr b="0"/>
            </a:br>
            <a:r>
              <a:rPr b="0"/>
              <a:t>- Emergency Funds</a:t>
            </a:r>
          </a:p>
        </p:txBody>
      </p:sp>
      <p:sp>
        <p:nvSpPr>
          <p:cNvPr id="566" name="Morale Building  - Reward core staff - Invest in fun, community building,  relationship building activities"/>
          <p:cNvSpPr txBox="1"/>
          <p:nvPr/>
        </p:nvSpPr>
        <p:spPr>
          <a:xfrm>
            <a:off x="10468250" y="6485360"/>
            <a:ext cx="4661158" cy="15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Morale Building</a:t>
            </a:r>
            <a:br/>
            <a:br/>
            <a:r>
              <a:rPr b="0"/>
              <a:t>- Reward core staff</a:t>
            </a:r>
            <a:br>
              <a:rPr b="0"/>
            </a:br>
            <a:r>
              <a:rPr b="0"/>
              <a:t>- Invest in fun, community building, </a:t>
            </a:r>
            <a:br>
              <a:rPr b="0"/>
            </a:br>
            <a:r>
              <a:rPr b="0"/>
              <a:t>relationship building activities</a:t>
            </a:r>
          </a:p>
        </p:txBody>
      </p:sp>
      <p:sp>
        <p:nvSpPr>
          <p:cNvPr id="567" name="Work Environment  - Staff have what they need for good care - Employee Break Room - Staff work areas and equipment - Staffing Levels"/>
          <p:cNvSpPr txBox="1"/>
          <p:nvPr/>
        </p:nvSpPr>
        <p:spPr>
          <a:xfrm>
            <a:off x="10468250" y="8999291"/>
            <a:ext cx="4661158" cy="17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Work Environment</a:t>
            </a:r>
            <a:br/>
            <a:br/>
            <a:r>
              <a:rPr b="0"/>
              <a:t>- Staff have what they need for good care</a:t>
            </a:r>
            <a:br>
              <a:rPr b="0"/>
            </a:br>
            <a:r>
              <a:rPr b="0"/>
              <a:t>- Employee Break Room</a:t>
            </a:r>
            <a:br>
              <a:rPr b="0"/>
            </a:br>
            <a:r>
              <a:rPr b="0"/>
              <a:t>- Staff work areas and equipment</a:t>
            </a:r>
            <a:br>
              <a:rPr b="0"/>
            </a:br>
            <a:r>
              <a:rPr b="0"/>
              <a:t>- Staffing Levels</a:t>
            </a:r>
          </a:p>
        </p:txBody>
      </p:sp>
      <p:sp>
        <p:nvSpPr>
          <p:cNvPr id="568" name="Bringing in New Team Members  - Recruit, screen and hire for character - Include staff in the process - Help new staff settle in"/>
          <p:cNvSpPr txBox="1"/>
          <p:nvPr/>
        </p:nvSpPr>
        <p:spPr>
          <a:xfrm>
            <a:off x="16270870" y="4060330"/>
            <a:ext cx="4661158" cy="15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Bringing in New Team Members</a:t>
            </a:r>
            <a:br/>
            <a:br/>
            <a:r>
              <a:rPr b="0"/>
              <a:t>- Recruit, screen and hire for character</a:t>
            </a:r>
            <a:br>
              <a:rPr b="0"/>
            </a:br>
            <a:r>
              <a:rPr b="0"/>
              <a:t>- Include staff in the process</a:t>
            </a:r>
            <a:br>
              <a:rPr b="0"/>
            </a:br>
            <a:r>
              <a:rPr b="0"/>
              <a:t>- Help new staff settle in</a:t>
            </a:r>
          </a:p>
        </p:txBody>
      </p:sp>
      <p:sp>
        <p:nvSpPr>
          <p:cNvPr id="569" name="Incentivize Stability and Growth  - Refer and Retain a Friend Bonus - Bonuses for reliability and a job well done - Tuition for basic and professional  education"/>
          <p:cNvSpPr txBox="1"/>
          <p:nvPr/>
        </p:nvSpPr>
        <p:spPr>
          <a:xfrm>
            <a:off x="16270870" y="6498061"/>
            <a:ext cx="5057438" cy="207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Incentivize Stability and Growth</a:t>
            </a:r>
            <a:br/>
            <a:br/>
            <a:r>
              <a:rPr b="0"/>
              <a:t>- Refer and Retain a Friend Bonus</a:t>
            </a:r>
            <a:br>
              <a:rPr b="0"/>
            </a:br>
            <a:r>
              <a:rPr b="0"/>
              <a:t>- Bonuses for reliability and a job well done</a:t>
            </a:r>
            <a:br>
              <a:rPr b="0"/>
            </a:br>
            <a:r>
              <a:rPr b="0"/>
              <a:t>- Tuition for basic and professional </a:t>
            </a:r>
            <a:br>
              <a:rPr b="0"/>
            </a:br>
            <a:r>
              <a:rPr b="0"/>
              <a:t>education</a:t>
            </a:r>
            <a:br>
              <a:rPr b="0"/>
            </a:br>
          </a:p>
        </p:txBody>
      </p:sp>
      <p:sp>
        <p:nvSpPr>
          <p:cNvPr id="570" name="Personalize Scheduling  - Schedule so people can come to work - Cover for each other when life happens - Find out what’s going on"/>
          <p:cNvSpPr txBox="1"/>
          <p:nvPr/>
        </p:nvSpPr>
        <p:spPr>
          <a:xfrm>
            <a:off x="16270870" y="9011991"/>
            <a:ext cx="4661158" cy="15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Personalize Scheduling</a:t>
            </a:r>
            <a:br/>
            <a:br/>
            <a:r>
              <a:rPr b="0"/>
              <a:t>- Schedule so people can come to work</a:t>
            </a:r>
            <a:br>
              <a:rPr b="0"/>
            </a:br>
            <a:r>
              <a:rPr b="0"/>
              <a:t>- Cover for each other when life happens</a:t>
            </a:r>
            <a:br>
              <a:rPr b="0"/>
            </a:br>
            <a:r>
              <a:rPr b="0"/>
              <a:t>- Find out what’s going on</a:t>
            </a:r>
          </a:p>
        </p:txBody>
      </p:sp>
      <p:sp>
        <p:nvSpPr>
          <p:cNvPr id="571" name="Bundle of High Value Interventions"/>
          <p:cNvSpPr txBox="1"/>
          <p:nvPr/>
        </p:nvSpPr>
        <p:spPr>
          <a:xfrm>
            <a:off x="2599307" y="838330"/>
            <a:ext cx="12038585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Bundle of High Value Interventions</a:t>
            </a:r>
          </a:p>
        </p:txBody>
      </p:sp>
      <p:sp>
        <p:nvSpPr>
          <p:cNvPr id="572" name="Line"/>
          <p:cNvSpPr/>
          <p:nvPr/>
        </p:nvSpPr>
        <p:spPr>
          <a:xfrm>
            <a:off x="2708717" y="2009685"/>
            <a:ext cx="1524004" cy="2"/>
          </a:xfrm>
          <a:prstGeom prst="line">
            <a:avLst/>
          </a:prstGeom>
          <a:ln w="25400">
            <a:solidFill>
              <a:srgbClr val="0047BD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573" name="8 of the Highest Performers in Phase 1"/>
          <p:cNvSpPr txBox="1"/>
          <p:nvPr/>
        </p:nvSpPr>
        <p:spPr>
          <a:xfrm>
            <a:off x="2662039" y="-1009323"/>
            <a:ext cx="8543697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8 of the Highest Performers in Phase 1</a:t>
            </a:r>
          </a:p>
        </p:txBody>
      </p:sp>
      <p:sp>
        <p:nvSpPr>
          <p:cNvPr id="574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575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76" name="bundle-gfx-blank.png" descr="bundle-gfx-blank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83283" y="2517487"/>
            <a:ext cx="18031094" cy="97181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77" name="logos-all-3-new.png" descr="logos-all-3-new.png"/>
          <p:cNvPicPr>
            <a:picLocks noChangeAspect="1"/>
          </p:cNvPicPr>
          <p:nvPr/>
        </p:nvPicPr>
        <p:blipFill>
          <a:blip r:embed="rId6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9" name="bundle-gfx-blank-sm.png" descr="bundle-gfx-blank-s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86785" y="5848739"/>
            <a:ext cx="19570703" cy="3835402"/>
          </a:xfrm>
          <a:prstGeom prst="rect">
            <a:avLst/>
          </a:prstGeom>
          <a:ln w="12700">
            <a:miter lim="400000"/>
          </a:ln>
        </p:spPr>
      </p:pic>
      <p:sp>
        <p:nvSpPr>
          <p:cNvPr id="580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1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582" name="Pilot test certified nurse aid (CNA) mentoring"/>
          <p:cNvSpPr txBox="1"/>
          <p:nvPr/>
        </p:nvSpPr>
        <p:spPr>
          <a:xfrm>
            <a:off x="4597108" y="7623460"/>
            <a:ext cx="491176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78" sz="2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test certified nurse aid (CNA) mentoring</a:t>
            </a:r>
          </a:p>
        </p:txBody>
      </p:sp>
      <p:sp>
        <p:nvSpPr>
          <p:cNvPr id="583" name="Change Concept Bundle Example"/>
          <p:cNvSpPr txBox="1"/>
          <p:nvPr/>
        </p:nvSpPr>
        <p:spPr>
          <a:xfrm>
            <a:off x="2954907" y="2717930"/>
            <a:ext cx="11676000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 Bundle Example</a:t>
            </a:r>
          </a:p>
        </p:txBody>
      </p:sp>
      <p:sp>
        <p:nvSpPr>
          <p:cNvPr id="584" name="Peer Mentoring Program"/>
          <p:cNvSpPr txBox="1"/>
          <p:nvPr/>
        </p:nvSpPr>
        <p:spPr>
          <a:xfrm>
            <a:off x="3017638" y="4011567"/>
            <a:ext cx="5846065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Peer Mentoring Program</a:t>
            </a:r>
          </a:p>
        </p:txBody>
      </p:sp>
      <p:sp>
        <p:nvSpPr>
          <p:cNvPr id="585" name="↑ Table of Contents">
            <a:hlinkClick r:id="rId4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586" name="Increase CNA mentor’s hourly wage to support and retain mentors"/>
          <p:cNvSpPr txBox="1"/>
          <p:nvPr/>
        </p:nvSpPr>
        <p:spPr>
          <a:xfrm>
            <a:off x="10581626" y="7407560"/>
            <a:ext cx="521170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78" sz="2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Increase CNA mentor’s hourly wage to support and retain mentors</a:t>
            </a:r>
          </a:p>
        </p:txBody>
      </p:sp>
      <p:sp>
        <p:nvSpPr>
          <p:cNvPr id="587" name="Incentivize stability and growth"/>
          <p:cNvSpPr txBox="1"/>
          <p:nvPr/>
        </p:nvSpPr>
        <p:spPr>
          <a:xfrm>
            <a:off x="16662883" y="7623460"/>
            <a:ext cx="481018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78" sz="2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Incentivize stability and growth</a:t>
            </a:r>
          </a:p>
        </p:txBody>
      </p:sp>
      <p:pic>
        <p:nvPicPr>
          <p:cNvPr id="588" name="left-sidebar.jpg" descr="left-sidebar.jpg"/>
          <p:cNvPicPr>
            <a:picLocks noChangeAspect="1"/>
          </p:cNvPicPr>
          <p:nvPr/>
        </p:nvPicPr>
        <p:blipFill>
          <a:blip r:embed="rId5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589" name="Line"/>
          <p:cNvSpPr/>
          <p:nvPr/>
        </p:nvSpPr>
        <p:spPr>
          <a:xfrm>
            <a:off x="3119965" y="3907016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pic>
        <p:nvPicPr>
          <p:cNvPr id="590" name="logos-all-3-new.png" descr="logos-all-3-new.png"/>
          <p:cNvPicPr>
            <a:picLocks noChangeAspect="1"/>
          </p:cNvPicPr>
          <p:nvPr/>
        </p:nvPicPr>
        <p:blipFill>
          <a:blip r:embed="rId6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93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594" name="Change Concept"/>
          <p:cNvSpPr txBox="1"/>
          <p:nvPr/>
        </p:nvSpPr>
        <p:spPr>
          <a:xfrm>
            <a:off x="3064317" y="2507517"/>
            <a:ext cx="1017473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595" name="High Involvement Management Practices"/>
          <p:cNvSpPr txBox="1"/>
          <p:nvPr/>
        </p:nvSpPr>
        <p:spPr>
          <a:xfrm>
            <a:off x="3064317" y="3852787"/>
            <a:ext cx="11147960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Involvement Management Practices</a:t>
            </a:r>
          </a:p>
        </p:txBody>
      </p:sp>
      <p:sp>
        <p:nvSpPr>
          <p:cNvPr id="596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597" name="TextBox 2"/>
          <p:cNvSpPr txBox="1"/>
          <p:nvPr/>
        </p:nvSpPr>
        <p:spPr>
          <a:xfrm>
            <a:off x="3813385" y="7711968"/>
            <a:ext cx="14310362" cy="1924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Being available and seen throughout the facility</a:t>
            </a:r>
            <a:br/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Listening to the staff on what they like and don’t like</a:t>
            </a:r>
            <a:b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Recognition of the individual</a:t>
            </a:r>
          </a:p>
        </p:txBody>
      </p:sp>
      <p:pic>
        <p:nvPicPr>
          <p:cNvPr id="598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599" name="Management/Leadership Best Practice:…"/>
          <p:cNvSpPr txBox="1"/>
          <p:nvPr/>
        </p:nvSpPr>
        <p:spPr>
          <a:xfrm>
            <a:off x="3514554" y="6146706"/>
            <a:ext cx="4838701" cy="1040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Management/Leadership Best Practice: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Morale Building</a:t>
            </a:r>
          </a:p>
        </p:txBody>
      </p:sp>
      <p:pic>
        <p:nvPicPr>
          <p:cNvPr id="600" name="pt.1 Morale Building" descr="pt.1 Morale Building"/>
          <p:cNvPicPr>
            <a:picLocks noChangeAspect="0"/>
          </p:cNvPicPr>
          <p:nvPr>
            <a:videoFile xmlns:mc="http://schemas.openxmlformats.org/markup-compatibility/2006" xmlns:aiw="http://developer.apple.com/namespaces/iwork" r:link="rId5" mc:Ignorable="aiw" aiw:title="pt.1 Morale Building" aiw:author="ACE"/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3242861" y="5159550"/>
            <a:ext cx="9519772" cy="5354873"/>
          </a:xfrm>
          <a:prstGeom prst="rect">
            <a:avLst/>
          </a:prstGeom>
        </p:spPr>
      </p:pic>
      <p:sp>
        <p:nvSpPr>
          <p:cNvPr id="601" name="Line"/>
          <p:cNvSpPr/>
          <p:nvPr/>
        </p:nvSpPr>
        <p:spPr>
          <a:xfrm>
            <a:off x="3158065" y="37334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pic>
        <p:nvPicPr>
          <p:cNvPr id="602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6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600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60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0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05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06" name="Change Concept"/>
          <p:cNvSpPr txBox="1"/>
          <p:nvPr/>
        </p:nvSpPr>
        <p:spPr>
          <a:xfrm>
            <a:off x="3182849" y="2642984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607" name="High Involvement Management Practices"/>
          <p:cNvSpPr txBox="1"/>
          <p:nvPr/>
        </p:nvSpPr>
        <p:spPr>
          <a:xfrm>
            <a:off x="3182849" y="3988254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Involvement Management Practices</a:t>
            </a:r>
          </a:p>
        </p:txBody>
      </p:sp>
      <p:sp>
        <p:nvSpPr>
          <p:cNvPr id="608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609" name="TextBox 2"/>
          <p:cNvSpPr txBox="1"/>
          <p:nvPr/>
        </p:nvSpPr>
        <p:spPr>
          <a:xfrm>
            <a:off x="3525518" y="7000985"/>
            <a:ext cx="18668446" cy="130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Why: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 Employee engagement is the amount of discretionary effort and care that employees put into their jobs above and beyond the minimum required</a:t>
            </a:r>
          </a:p>
          <a:p>
            <a: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Cost and Savings: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 Implementing morale activities that have minimal cost but a high positive impact on care, this will impact staff retention</a:t>
            </a:r>
          </a:p>
        </p:txBody>
      </p:sp>
      <p:pic>
        <p:nvPicPr>
          <p:cNvPr id="610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11" name="Generating Employee Engagement by Investing in Employee Morale"/>
          <p:cNvSpPr txBox="1"/>
          <p:nvPr/>
        </p:nvSpPr>
        <p:spPr>
          <a:xfrm>
            <a:off x="3468748" y="5818655"/>
            <a:ext cx="19546236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Generating Employee Engagement by Investing in Employee Morale</a:t>
            </a:r>
          </a:p>
        </p:txBody>
      </p:sp>
      <p:pic>
        <p:nvPicPr>
          <p:cNvPr id="612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13" name="Line"/>
          <p:cNvSpPr/>
          <p:nvPr/>
        </p:nvSpPr>
        <p:spPr>
          <a:xfrm>
            <a:off x="3259666" y="38223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16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17" name="Change Concept"/>
          <p:cNvSpPr txBox="1"/>
          <p:nvPr/>
        </p:nvSpPr>
        <p:spPr>
          <a:xfrm>
            <a:off x="3098182" y="2490584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618" name="High Involvement Management Practices"/>
          <p:cNvSpPr txBox="1"/>
          <p:nvPr/>
        </p:nvSpPr>
        <p:spPr>
          <a:xfrm>
            <a:off x="3098182" y="3912054"/>
            <a:ext cx="13734396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Most Effective Morale Building Practices</a:t>
            </a:r>
          </a:p>
        </p:txBody>
      </p:sp>
      <p:sp>
        <p:nvSpPr>
          <p:cNvPr id="619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620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21" name="Generating Employee Engagement by Investing in Employee Morale"/>
          <p:cNvSpPr txBox="1"/>
          <p:nvPr/>
        </p:nvSpPr>
        <p:spPr>
          <a:xfrm>
            <a:off x="2820287" y="-664078"/>
            <a:ext cx="19546236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="1" baseline="19230" spc="52" sz="2600">
                <a:solidFill>
                  <a:srgbClr val="000000"/>
                </a:solidFill>
              </a:defRPr>
            </a:lvl1pPr>
          </a:lstStyle>
          <a:p>
            <a:pPr/>
            <a:r>
              <a:t>Generating Employee Engagement by Investing in Employee Morale</a:t>
            </a:r>
          </a:p>
        </p:txBody>
      </p:sp>
      <p:sp>
        <p:nvSpPr>
          <p:cNvPr id="622" name="Line"/>
          <p:cNvSpPr/>
          <p:nvPr/>
        </p:nvSpPr>
        <p:spPr>
          <a:xfrm>
            <a:off x="3191933" y="3716516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623" name="TextBox 2"/>
          <p:cNvSpPr txBox="1"/>
          <p:nvPr/>
        </p:nvSpPr>
        <p:spPr>
          <a:xfrm>
            <a:off x="3559385" y="5252974"/>
            <a:ext cx="14310362" cy="2661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Stay Interviews</a:t>
            </a:r>
            <a:br/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Adopt a Nurse</a:t>
            </a:r>
            <a:b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Employee Satisfaction Check-Ins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Employee Appreciation Committee</a:t>
            </a:r>
          </a:p>
        </p:txBody>
      </p:sp>
      <p:sp>
        <p:nvSpPr>
          <p:cNvPr id="624" name="Download Tip Sheet: (134 KB)…"/>
          <p:cNvSpPr txBox="1"/>
          <p:nvPr/>
        </p:nvSpPr>
        <p:spPr>
          <a:xfrm>
            <a:off x="4421613" y="8532239"/>
            <a:ext cx="8413553" cy="686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19168">
              <a:spcBef>
                <a:spcPts val="400"/>
              </a:spcBef>
              <a:defRPr b="1" i="1" spc="0" sz="18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u="sng">
                <a:solidFill>
                  <a:srgbClr val="0000FF"/>
                </a:solidFill>
                <a:hlinkClick r:id="rId5" invalidUrl="" action="" tgtFrame="" tooltip="" history="1" highlightClick="0" endSnd="0"/>
              </a:rPr>
              <a:t>Download Tip Sheet: </a:t>
            </a:r>
            <a:r>
              <a:rPr>
                <a:solidFill>
                  <a:srgbClr val="535353"/>
                </a:solidFill>
                <a:uFillTx/>
              </a:rPr>
              <a:t>(134 KB)</a:t>
            </a:r>
            <a:endParaRPr>
              <a:solidFill>
                <a:srgbClr val="535353"/>
              </a:solidFill>
            </a:endParaRPr>
          </a:p>
          <a:p>
            <a:pPr defTabSz="1219168">
              <a:spcBef>
                <a:spcPts val="400"/>
              </a:spcBef>
              <a:defRPr i="1" spc="0" sz="1800">
                <a:solidFill>
                  <a:srgbClr val="53535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Generating Employee Engagement by Investing in Employee Morale from resource library.</a:t>
            </a:r>
          </a:p>
        </p:txBody>
      </p:sp>
      <p:pic>
        <p:nvPicPr>
          <p:cNvPr id="625" name="icon-clipboard-cir.png" descr="icon-clipboard-cir.png">
            <a:hlinkClick r:id="rId5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55384" y="8407619"/>
            <a:ext cx="812802" cy="812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626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lide Number"/>
          <p:cNvSpPr txBox="1"/>
          <p:nvPr>
            <p:ph type="sldNum" sz="quarter" idx="4294967295"/>
          </p:nvPr>
        </p:nvSpPr>
        <p:spPr>
          <a:xfrm>
            <a:off x="23819293" y="13080997"/>
            <a:ext cx="241403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78" name="Purpose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4698024"/>
            <a:ext cx="114249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Purpose</a:t>
            </a:r>
          </a:p>
        </p:txBody>
      </p:sp>
      <p:sp>
        <p:nvSpPr>
          <p:cNvPr id="379" name="Long Term Care">
            <a:hlinkClick r:id="rId4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5368630"/>
            <a:ext cx="207264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Long Term Care</a:t>
            </a:r>
          </a:p>
        </p:txBody>
      </p:sp>
      <p:sp>
        <p:nvSpPr>
          <p:cNvPr id="380" name="A Vicious Cycle">
            <a:hlinkClick r:id="rId5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6039237"/>
            <a:ext cx="22489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Project Overview</a:t>
            </a:r>
          </a:p>
        </p:txBody>
      </p:sp>
      <p:sp>
        <p:nvSpPr>
          <p:cNvPr id="381" name="High Value Business Model">
            <a:hlinkClick r:id="rId6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7408344"/>
            <a:ext cx="351205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Acknowledgements (video)</a:t>
            </a:r>
          </a:p>
        </p:txBody>
      </p:sp>
      <p:sp>
        <p:nvSpPr>
          <p:cNvPr id="382" name="Acknowledgments">
            <a:hlinkClick r:id="rId7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8078951"/>
            <a:ext cx="109296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383" name="Staff Stability">
            <a:hlinkClick r:id="rId8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8785663"/>
            <a:ext cx="287655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Initial 12 Pilot Program</a:t>
            </a:r>
          </a:p>
        </p:txBody>
      </p:sp>
      <p:sp>
        <p:nvSpPr>
          <p:cNvPr id="384" name="Change Concept">
            <a:hlinkClick r:id="rId9" invalidUrl="" action="ppaction://hlinksldjump" tgtFrame="" tooltip="" history="1" highlightClick="0" endSnd="0"/>
          </p:cNvPr>
          <p:cNvSpPr txBox="1"/>
          <p:nvPr/>
        </p:nvSpPr>
        <p:spPr>
          <a:xfrm>
            <a:off x="13551084" y="4703295"/>
            <a:ext cx="110134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Bundles</a:t>
            </a:r>
          </a:p>
        </p:txBody>
      </p:sp>
      <p:sp>
        <p:nvSpPr>
          <p:cNvPr id="385" name="Action">
            <a:hlinkClick r:id="rId10" invalidUrl="" action="ppaction://hlinksldjump" tgtFrame="" tooltip="" history="1" highlightClick="0" endSnd="0"/>
          </p:cNvPr>
          <p:cNvSpPr txBox="1"/>
          <p:nvPr/>
        </p:nvSpPr>
        <p:spPr>
          <a:xfrm>
            <a:off x="13561096" y="5369924"/>
            <a:ext cx="298475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Morale Building (video)</a:t>
            </a:r>
          </a:p>
        </p:txBody>
      </p:sp>
      <p:sp>
        <p:nvSpPr>
          <p:cNvPr id="386" name="Case Studies">
            <a:hlinkClick r:id="rId11" invalidUrl="" action="ppaction://hlinksldjump" tgtFrame="" tooltip="" history="1" highlightClick="0" endSnd="0"/>
          </p:cNvPr>
          <p:cNvSpPr txBox="1"/>
          <p:nvPr/>
        </p:nvSpPr>
        <p:spPr>
          <a:xfrm>
            <a:off x="13561096" y="7419830"/>
            <a:ext cx="247370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Financial Practices</a:t>
            </a:r>
          </a:p>
        </p:txBody>
      </p:sp>
      <p:sp>
        <p:nvSpPr>
          <p:cNvPr id="387" name="HR Practices">
            <a:hlinkClick r:id="rId12" invalidUrl="" action="ppaction://hlinksldjump" tgtFrame="" tooltip="" history="1" highlightClick="0" endSnd="0"/>
          </p:cNvPr>
          <p:cNvSpPr txBox="1"/>
          <p:nvPr/>
        </p:nvSpPr>
        <p:spPr>
          <a:xfrm>
            <a:off x="13561096" y="6066480"/>
            <a:ext cx="394157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Management Practices (video)</a:t>
            </a:r>
          </a:p>
        </p:txBody>
      </p:sp>
      <p:sp>
        <p:nvSpPr>
          <p:cNvPr id="388" name="03"/>
          <p:cNvSpPr txBox="1"/>
          <p:nvPr/>
        </p:nvSpPr>
        <p:spPr>
          <a:xfrm>
            <a:off x="12043357" y="4698024"/>
            <a:ext cx="44754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389" name="04"/>
          <p:cNvSpPr txBox="1"/>
          <p:nvPr/>
        </p:nvSpPr>
        <p:spPr>
          <a:xfrm>
            <a:off x="12010897" y="5368630"/>
            <a:ext cx="4516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04</a:t>
            </a:r>
          </a:p>
        </p:txBody>
      </p:sp>
      <p:sp>
        <p:nvSpPr>
          <p:cNvPr id="390" name="05"/>
          <p:cNvSpPr txBox="1"/>
          <p:nvPr/>
        </p:nvSpPr>
        <p:spPr>
          <a:xfrm>
            <a:off x="12041326" y="6039237"/>
            <a:ext cx="44958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05</a:t>
            </a:r>
          </a:p>
        </p:txBody>
      </p:sp>
      <p:sp>
        <p:nvSpPr>
          <p:cNvPr id="391" name="06"/>
          <p:cNvSpPr txBox="1"/>
          <p:nvPr/>
        </p:nvSpPr>
        <p:spPr>
          <a:xfrm>
            <a:off x="12188138" y="7410722"/>
            <a:ext cx="30276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11</a:t>
            </a:r>
          </a:p>
        </p:txBody>
      </p:sp>
      <p:sp>
        <p:nvSpPr>
          <p:cNvPr id="392" name="07-08"/>
          <p:cNvSpPr txBox="1"/>
          <p:nvPr/>
        </p:nvSpPr>
        <p:spPr>
          <a:xfrm>
            <a:off x="12125399" y="8078951"/>
            <a:ext cx="36550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12</a:t>
            </a:r>
          </a:p>
        </p:txBody>
      </p:sp>
      <p:sp>
        <p:nvSpPr>
          <p:cNvPr id="393" name="10-11"/>
          <p:cNvSpPr txBox="1"/>
          <p:nvPr/>
        </p:nvSpPr>
        <p:spPr>
          <a:xfrm>
            <a:off x="12119049" y="9522263"/>
            <a:ext cx="37185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14</a:t>
            </a:r>
          </a:p>
        </p:txBody>
      </p:sp>
      <p:sp>
        <p:nvSpPr>
          <p:cNvPr id="394" name="09"/>
          <p:cNvSpPr txBox="1"/>
          <p:nvPr/>
        </p:nvSpPr>
        <p:spPr>
          <a:xfrm>
            <a:off x="12123114" y="8800607"/>
            <a:ext cx="36779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13</a:t>
            </a:r>
          </a:p>
        </p:txBody>
      </p:sp>
      <p:sp>
        <p:nvSpPr>
          <p:cNvPr id="395" name="14-15"/>
          <p:cNvSpPr txBox="1"/>
          <p:nvPr/>
        </p:nvSpPr>
        <p:spPr>
          <a:xfrm>
            <a:off x="22357282" y="5408010"/>
            <a:ext cx="74803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17-19</a:t>
            </a:r>
          </a:p>
        </p:txBody>
      </p:sp>
      <p:sp>
        <p:nvSpPr>
          <p:cNvPr id="396" name="12-13"/>
          <p:cNvSpPr txBox="1"/>
          <p:nvPr/>
        </p:nvSpPr>
        <p:spPr>
          <a:xfrm>
            <a:off x="22321360" y="4692753"/>
            <a:ext cx="77393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15-16</a:t>
            </a:r>
          </a:p>
        </p:txBody>
      </p:sp>
      <p:sp>
        <p:nvSpPr>
          <p:cNvPr id="397" name="16-17"/>
          <p:cNvSpPr txBox="1"/>
          <p:nvPr/>
        </p:nvSpPr>
        <p:spPr>
          <a:xfrm>
            <a:off x="22204629" y="6022810"/>
            <a:ext cx="90068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20-22</a:t>
            </a:r>
          </a:p>
        </p:txBody>
      </p:sp>
      <p:sp>
        <p:nvSpPr>
          <p:cNvPr id="398" name="18-19"/>
          <p:cNvSpPr txBox="1"/>
          <p:nvPr/>
        </p:nvSpPr>
        <p:spPr>
          <a:xfrm>
            <a:off x="22207930" y="6749223"/>
            <a:ext cx="89738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23-26</a:t>
            </a:r>
          </a:p>
        </p:txBody>
      </p:sp>
      <p:sp>
        <p:nvSpPr>
          <p:cNvPr id="399" name="20"/>
          <p:cNvSpPr txBox="1"/>
          <p:nvPr/>
        </p:nvSpPr>
        <p:spPr>
          <a:xfrm>
            <a:off x="22238664" y="7412694"/>
            <a:ext cx="86664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27-29</a:t>
            </a:r>
          </a:p>
        </p:txBody>
      </p:sp>
      <p:sp>
        <p:nvSpPr>
          <p:cNvPr id="400" name="Line"/>
          <p:cNvSpPr/>
          <p:nvPr/>
        </p:nvSpPr>
        <p:spPr>
          <a:xfrm>
            <a:off x="2932252" y="5239060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1" name="Line"/>
          <p:cNvSpPr/>
          <p:nvPr/>
        </p:nvSpPr>
        <p:spPr>
          <a:xfrm>
            <a:off x="2932252" y="5919835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2" name="Line"/>
          <p:cNvSpPr/>
          <p:nvPr/>
        </p:nvSpPr>
        <p:spPr>
          <a:xfrm>
            <a:off x="2932252" y="6600608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3" name="Line"/>
          <p:cNvSpPr/>
          <p:nvPr/>
        </p:nvSpPr>
        <p:spPr>
          <a:xfrm>
            <a:off x="2932252" y="7281385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4" name="Line"/>
          <p:cNvSpPr/>
          <p:nvPr/>
        </p:nvSpPr>
        <p:spPr>
          <a:xfrm>
            <a:off x="2932252" y="7962158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5" name="Line"/>
          <p:cNvSpPr/>
          <p:nvPr/>
        </p:nvSpPr>
        <p:spPr>
          <a:xfrm>
            <a:off x="2932252" y="8642932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6" name="Line"/>
          <p:cNvSpPr/>
          <p:nvPr/>
        </p:nvSpPr>
        <p:spPr>
          <a:xfrm>
            <a:off x="2932252" y="9414092"/>
            <a:ext cx="9553068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7" name="Line"/>
          <p:cNvSpPr/>
          <p:nvPr/>
        </p:nvSpPr>
        <p:spPr>
          <a:xfrm>
            <a:off x="13546658" y="5898848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8" name="Line"/>
          <p:cNvSpPr/>
          <p:nvPr/>
        </p:nvSpPr>
        <p:spPr>
          <a:xfrm>
            <a:off x="13546658" y="6601928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09" name="Line"/>
          <p:cNvSpPr/>
          <p:nvPr/>
        </p:nvSpPr>
        <p:spPr>
          <a:xfrm>
            <a:off x="13546658" y="7282702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10" name="Line"/>
          <p:cNvSpPr/>
          <p:nvPr/>
        </p:nvSpPr>
        <p:spPr>
          <a:xfrm>
            <a:off x="13546658" y="7963476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11" name="Strategies for Interventions">
            <a:hlinkClick r:id="rId13" invalidUrl="" action="ppaction://hlinksldjump" tgtFrame="" tooltip="" history="1" highlightClick="0" endSnd="0"/>
          </p:cNvPr>
          <p:cNvSpPr txBox="1"/>
          <p:nvPr/>
        </p:nvSpPr>
        <p:spPr>
          <a:xfrm>
            <a:off x="13551084" y="8761045"/>
            <a:ext cx="140995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Resources</a:t>
            </a:r>
          </a:p>
        </p:txBody>
      </p:sp>
      <p:sp>
        <p:nvSpPr>
          <p:cNvPr id="412" name="21"/>
          <p:cNvSpPr txBox="1"/>
          <p:nvPr/>
        </p:nvSpPr>
        <p:spPr>
          <a:xfrm>
            <a:off x="22254558" y="8083301"/>
            <a:ext cx="84074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30-31</a:t>
            </a:r>
          </a:p>
        </p:txBody>
      </p:sp>
      <p:sp>
        <p:nvSpPr>
          <p:cNvPr id="413" name="22-23"/>
          <p:cNvSpPr txBox="1"/>
          <p:nvPr/>
        </p:nvSpPr>
        <p:spPr>
          <a:xfrm>
            <a:off x="22664768" y="8753909"/>
            <a:ext cx="43053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32</a:t>
            </a:r>
          </a:p>
        </p:txBody>
      </p:sp>
      <p:sp>
        <p:nvSpPr>
          <p:cNvPr id="414" name="Low Burden/High Value Bundle of best practice interventions"/>
          <p:cNvSpPr txBox="1"/>
          <p:nvPr/>
        </p:nvSpPr>
        <p:spPr>
          <a:xfrm>
            <a:off x="2047315" y="-933878"/>
            <a:ext cx="13654279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Low Burden/High Value Bundle of best practice interventions</a:t>
            </a:r>
          </a:p>
        </p:txBody>
      </p:sp>
      <p:sp>
        <p:nvSpPr>
          <p:cNvPr id="415" name="Table of Contents"/>
          <p:cNvSpPr txBox="1"/>
          <p:nvPr/>
        </p:nvSpPr>
        <p:spPr>
          <a:xfrm>
            <a:off x="2726308" y="2412344"/>
            <a:ext cx="630085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Table of Contents</a:t>
            </a:r>
          </a:p>
        </p:txBody>
      </p:sp>
      <p:sp>
        <p:nvSpPr>
          <p:cNvPr id="416" name="Line"/>
          <p:cNvSpPr/>
          <p:nvPr/>
        </p:nvSpPr>
        <p:spPr>
          <a:xfrm>
            <a:off x="2835717" y="3520199"/>
            <a:ext cx="1524004" cy="1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17" name="Bundles">
            <a:hlinkClick r:id="rId14" invalidUrl="" action="ppaction://hlinksldjump" tgtFrame="" tooltip="" history="1" highlightClick="0" endSnd="0"/>
          </p:cNvPr>
          <p:cNvSpPr txBox="1"/>
          <p:nvPr/>
        </p:nvSpPr>
        <p:spPr>
          <a:xfrm>
            <a:off x="2946691" y="9496352"/>
            <a:ext cx="343636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Value Business Model</a:t>
            </a:r>
          </a:p>
        </p:txBody>
      </p:sp>
      <p:sp>
        <p:nvSpPr>
          <p:cNvPr id="418" name="Line"/>
          <p:cNvSpPr/>
          <p:nvPr/>
        </p:nvSpPr>
        <p:spPr>
          <a:xfrm>
            <a:off x="13546658" y="8603581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pic>
        <p:nvPicPr>
          <p:cNvPr id="419" name="left-sidebar.jpg" descr="left-sidebar.jpg"/>
          <p:cNvPicPr>
            <a:picLocks noChangeAspect="1"/>
          </p:cNvPicPr>
          <p:nvPr/>
        </p:nvPicPr>
        <p:blipFill>
          <a:blip r:embed="rId15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Financial Practices">
            <a:hlinkClick r:id="rId16" invalidUrl="" action="ppaction://hlinksldjump" tgtFrame="" tooltip="" history="1" highlightClick="0" endSnd="0"/>
          </p:cNvPr>
          <p:cNvSpPr txBox="1"/>
          <p:nvPr/>
        </p:nvSpPr>
        <p:spPr>
          <a:xfrm>
            <a:off x="13561096" y="6721306"/>
            <a:ext cx="267055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HR Practices (video)</a:t>
            </a:r>
          </a:p>
        </p:txBody>
      </p:sp>
      <p:sp>
        <p:nvSpPr>
          <p:cNvPr id="421" name="Peer Mentoring Program">
            <a:hlinkClick r:id="rId17" invalidUrl="" action="ppaction://hlinksldjump" tgtFrame="" tooltip="" history="1" highlightClick="0" endSnd="0"/>
          </p:cNvPr>
          <p:cNvSpPr txBox="1"/>
          <p:nvPr/>
        </p:nvSpPr>
        <p:spPr>
          <a:xfrm>
            <a:off x="13551084" y="8105688"/>
            <a:ext cx="476758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Examples of Measurement Strategies</a:t>
            </a:r>
          </a:p>
        </p:txBody>
      </p:sp>
      <p:sp>
        <p:nvSpPr>
          <p:cNvPr id="422" name="High Value Business Model">
            <a:hlinkClick r:id="rId18" invalidUrl="" action="ppaction://hlinksldjump" tgtFrame="" tooltip="" history="1" highlightClick="0" endSnd="0"/>
          </p:cNvPr>
          <p:cNvSpPr txBox="1"/>
          <p:nvPr/>
        </p:nvSpPr>
        <p:spPr>
          <a:xfrm>
            <a:off x="2959391" y="6722544"/>
            <a:ext cx="103022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1</a:t>
            </a:r>
          </a:p>
        </p:txBody>
      </p:sp>
      <p:sp>
        <p:nvSpPr>
          <p:cNvPr id="423" name="06"/>
          <p:cNvSpPr txBox="1"/>
          <p:nvPr/>
        </p:nvSpPr>
        <p:spPr>
          <a:xfrm>
            <a:off x="11611811" y="6724922"/>
            <a:ext cx="86639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spcBef>
                <a:spcPts val="4500"/>
              </a:spcBef>
              <a:defRPr spc="58" sz="2000">
                <a:solidFill>
                  <a:srgbClr val="5E5E5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06-10</a:t>
            </a:r>
          </a:p>
        </p:txBody>
      </p:sp>
      <p:sp>
        <p:nvSpPr>
          <p:cNvPr id="424" name="Line"/>
          <p:cNvSpPr/>
          <p:nvPr/>
        </p:nvSpPr>
        <p:spPr>
          <a:xfrm>
            <a:off x="13546658" y="5239060"/>
            <a:ext cx="9553067" cy="1"/>
          </a:xfrm>
          <a:prstGeom prst="line">
            <a:avLst/>
          </a:prstGeom>
          <a:ln w="25400">
            <a:solidFill>
              <a:srgbClr val="0B4B88">
                <a:alpha val="9695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pic>
        <p:nvPicPr>
          <p:cNvPr id="425" name="logos-all-3-new.png" descr="logos-all-3-new.png"/>
          <p:cNvPicPr>
            <a:picLocks noChangeAspect="1"/>
          </p:cNvPicPr>
          <p:nvPr/>
        </p:nvPicPr>
        <p:blipFill>
          <a:blip r:embed="rId19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34" name="Group"/>
          <p:cNvGrpSpPr/>
          <p:nvPr/>
        </p:nvGrpSpPr>
        <p:grpSpPr>
          <a:xfrm>
            <a:off x="9800124" y="13951375"/>
            <a:ext cx="5901353" cy="1207501"/>
            <a:chOff x="0" y="-1"/>
            <a:chExt cx="5901351" cy="1207499"/>
          </a:xfrm>
        </p:grpSpPr>
        <p:pic>
          <p:nvPicPr>
            <p:cNvPr id="426" name="menu-bottom.png" descr="menu-bottom.png"/>
            <p:cNvPicPr>
              <a:picLocks noChangeAspect="1"/>
            </p:cNvPicPr>
            <p:nvPr/>
          </p:nvPicPr>
          <p:blipFill>
            <a:blip r:embed="rId20">
              <a:extLst/>
            </a:blip>
            <a:stretch>
              <a:fillRect/>
            </a:stretch>
          </p:blipFill>
          <p:spPr>
            <a:xfrm>
              <a:off x="1099715" y="488788"/>
              <a:ext cx="3745624" cy="3208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7" name="Menu Bottom"/>
            <p:cNvSpPr txBox="1"/>
            <p:nvPr/>
          </p:nvSpPr>
          <p:spPr>
            <a:xfrm>
              <a:off x="2275564" y="-2"/>
              <a:ext cx="1393925" cy="343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219168">
                <a:spcBef>
                  <a:spcPts val="400"/>
                </a:spcBef>
                <a:defRPr i="1" spc="0" sz="1800">
                  <a:solidFill>
                    <a:srgbClr val="53535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Menu Bottom</a:t>
              </a:r>
            </a:p>
          </p:txBody>
        </p:sp>
        <p:sp>
          <p:nvSpPr>
            <p:cNvPr id="428" name="PAGES"/>
            <p:cNvSpPr txBox="1"/>
            <p:nvPr/>
          </p:nvSpPr>
          <p:spPr>
            <a:xfrm>
              <a:off x="1009798" y="919342"/>
              <a:ext cx="606364" cy="288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219168">
                <a:spcBef>
                  <a:spcPts val="400"/>
                </a:spcBef>
                <a:defRPr spc="0" sz="1500">
                  <a:solidFill>
                    <a:srgbClr val="53535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PAGES</a:t>
              </a:r>
            </a:p>
          </p:txBody>
        </p:sp>
        <p:sp>
          <p:nvSpPr>
            <p:cNvPr id="429" name="DOWNLOADS"/>
            <p:cNvSpPr txBox="1"/>
            <p:nvPr/>
          </p:nvSpPr>
          <p:spPr>
            <a:xfrm>
              <a:off x="1821036" y="919342"/>
              <a:ext cx="1162888" cy="288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219168">
                <a:spcBef>
                  <a:spcPts val="400"/>
                </a:spcBef>
                <a:defRPr spc="0" sz="1500">
                  <a:solidFill>
                    <a:srgbClr val="53535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DOWNLOADS</a:t>
              </a:r>
            </a:p>
          </p:txBody>
        </p:sp>
        <p:sp>
          <p:nvSpPr>
            <p:cNvPr id="430" name="SOUND"/>
            <p:cNvSpPr txBox="1"/>
            <p:nvPr/>
          </p:nvSpPr>
          <p:spPr>
            <a:xfrm>
              <a:off x="3204633" y="919342"/>
              <a:ext cx="690359" cy="288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219168">
                <a:spcBef>
                  <a:spcPts val="400"/>
                </a:spcBef>
                <a:defRPr spc="0" sz="1500">
                  <a:solidFill>
                    <a:srgbClr val="53535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SOUND</a:t>
              </a:r>
            </a:p>
          </p:txBody>
        </p:sp>
        <p:sp>
          <p:nvSpPr>
            <p:cNvPr id="431" name="SCREEN"/>
            <p:cNvSpPr txBox="1"/>
            <p:nvPr/>
          </p:nvSpPr>
          <p:spPr>
            <a:xfrm>
              <a:off x="4301066" y="919342"/>
              <a:ext cx="715846" cy="2881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1219168">
                <a:spcBef>
                  <a:spcPts val="400"/>
                </a:spcBef>
                <a:defRPr spc="0" sz="1500">
                  <a:solidFill>
                    <a:srgbClr val="535353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SCREEN</a:t>
              </a:r>
            </a:p>
          </p:txBody>
        </p:sp>
        <p:sp>
          <p:nvSpPr>
            <p:cNvPr id="432" name="Line"/>
            <p:cNvSpPr/>
            <p:nvPr/>
          </p:nvSpPr>
          <p:spPr>
            <a:xfrm>
              <a:off x="3826933" y="171623"/>
              <a:ext cx="2074419" cy="2"/>
            </a:xfrm>
            <a:prstGeom prst="line">
              <a:avLst/>
            </a:prstGeom>
            <a:noFill/>
            <a:ln w="25400" cap="flat">
              <a:solidFill>
                <a:srgbClr val="A7A7A7">
                  <a:alpha val="30127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solidFill>
                    <a:srgbClr val="0B4B88"/>
                  </a:solidFill>
                </a:defRPr>
              </a:pPr>
            </a:p>
          </p:txBody>
        </p:sp>
        <p:sp>
          <p:nvSpPr>
            <p:cNvPr id="433" name="Line"/>
            <p:cNvSpPr/>
            <p:nvPr/>
          </p:nvSpPr>
          <p:spPr>
            <a:xfrm>
              <a:off x="0" y="171623"/>
              <a:ext cx="2074419" cy="2"/>
            </a:xfrm>
            <a:prstGeom prst="line">
              <a:avLst/>
            </a:prstGeom>
            <a:noFill/>
            <a:ln w="25400" cap="flat">
              <a:solidFill>
                <a:srgbClr val="A7A7A7">
                  <a:alpha val="30127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solidFill>
                    <a:srgbClr val="0B4B88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29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30" name="Change Concept"/>
          <p:cNvSpPr txBox="1"/>
          <p:nvPr/>
        </p:nvSpPr>
        <p:spPr>
          <a:xfrm>
            <a:off x="2979649" y="2321250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631" name="High Involvement Management Practices"/>
          <p:cNvSpPr txBox="1"/>
          <p:nvPr/>
        </p:nvSpPr>
        <p:spPr>
          <a:xfrm>
            <a:off x="3017749" y="3643460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Involvement Management Practices</a:t>
            </a:r>
          </a:p>
        </p:txBody>
      </p:sp>
      <p:sp>
        <p:nvSpPr>
          <p:cNvPr id="632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633" name="TextBox 2"/>
          <p:cNvSpPr txBox="1"/>
          <p:nvPr/>
        </p:nvSpPr>
        <p:spPr>
          <a:xfrm>
            <a:off x="3176515" y="7345771"/>
            <a:ext cx="9525001" cy="1924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Fostering regular communication staff feel listened to and supported by leadership</a:t>
            </a:r>
            <a:br/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Sharpens staff’s critical-thinking and collaborative problem-solving skills</a:t>
            </a:r>
          </a:p>
        </p:txBody>
      </p:sp>
      <p:pic>
        <p:nvPicPr>
          <p:cNvPr id="634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35" name="Management/ Leadership Practices…"/>
          <p:cNvSpPr txBox="1"/>
          <p:nvPr/>
        </p:nvSpPr>
        <p:spPr>
          <a:xfrm>
            <a:off x="2915327" y="6004927"/>
            <a:ext cx="8963953" cy="1028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Management/ Leadership Practices</a:t>
            </a:r>
            <a:endParaRPr baseline="22727" sz="4400">
              <a:latin typeface="Calibri"/>
              <a:ea typeface="Calibri"/>
              <a:cs typeface="Calibri"/>
              <a:sym typeface="Calibri"/>
            </a:endParaRPr>
          </a:p>
          <a:p>
            <a:pPr>
              <a:defRPr baseline="33333" spc="0" sz="3000">
                <a:solidFill>
                  <a:srgbClr val="000000"/>
                </a:solidFill>
              </a:defRPr>
            </a:pPr>
            <a:r>
              <a:t>Communication via Huddles and Rounds</a:t>
            </a:r>
          </a:p>
        </p:txBody>
      </p:sp>
      <p:pic>
        <p:nvPicPr>
          <p:cNvPr id="636" name="pt.2 Communication via Huddles and Rounds" descr="pt.2 Communication via Huddles and Rounds"/>
          <p:cNvPicPr>
            <a:picLocks noChangeAspect="0"/>
          </p:cNvPicPr>
          <p:nvPr>
            <a:videoFile xmlns:mc="http://schemas.openxmlformats.org/markup-compatibility/2006" xmlns:aiw="http://developer.apple.com/namespaces/iwork" r:link="rId5" mc:Ignorable="aiw" aiw:title="pt.2 Communication via Huddles and Rounds" aiw:author="ACE"/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3614400" y="4904080"/>
            <a:ext cx="9525000" cy="5357815"/>
          </a:xfrm>
          <a:prstGeom prst="rect">
            <a:avLst/>
          </a:prstGeom>
        </p:spPr>
      </p:pic>
      <p:pic>
        <p:nvPicPr>
          <p:cNvPr id="637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38" name="Line"/>
          <p:cNvSpPr/>
          <p:nvPr/>
        </p:nvSpPr>
        <p:spPr>
          <a:xfrm>
            <a:off x="3107265" y="35175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636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63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3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41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42" name="Change Concept"/>
          <p:cNvSpPr txBox="1"/>
          <p:nvPr/>
        </p:nvSpPr>
        <p:spPr>
          <a:xfrm>
            <a:off x="3064317" y="2729451"/>
            <a:ext cx="1017473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643" name="High Involvement Management Practices"/>
          <p:cNvSpPr txBox="1"/>
          <p:nvPr/>
        </p:nvSpPr>
        <p:spPr>
          <a:xfrm>
            <a:off x="3115117" y="4085528"/>
            <a:ext cx="11147960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Involvement Management Practices</a:t>
            </a:r>
          </a:p>
        </p:txBody>
      </p:sp>
      <p:sp>
        <p:nvSpPr>
          <p:cNvPr id="644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645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46" name="Management Practices for Positive Presence, Communication and Community Building"/>
          <p:cNvSpPr txBox="1"/>
          <p:nvPr/>
        </p:nvSpPr>
        <p:spPr>
          <a:xfrm>
            <a:off x="3098096" y="5494337"/>
            <a:ext cx="18187808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Management Practices for Positive Presence, Communication and Community Building</a:t>
            </a:r>
          </a:p>
        </p:txBody>
      </p:sp>
      <p:sp>
        <p:nvSpPr>
          <p:cNvPr id="647" name="Why: When leaders promote positive presence and consistent communication, all staff have the information they need to do their job.…"/>
          <p:cNvSpPr txBox="1"/>
          <p:nvPr/>
        </p:nvSpPr>
        <p:spPr>
          <a:xfrm>
            <a:off x="3349226" y="6830203"/>
            <a:ext cx="14410159" cy="2037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Why: 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When leaders promote positive presence and consistent communication, all staff have the information they need to do their job.</a:t>
            </a:r>
            <a:endParaRPr baseline="10415" spc="96" sz="4800">
              <a:solidFill>
                <a:srgbClr val="0B4B88"/>
              </a:solidFill>
            </a:endParaRPr>
          </a:p>
          <a:p>
            <a:pPr defTabSz="825500">
              <a:defRPr baseline="10415" spc="96" sz="4800">
                <a:solidFill>
                  <a:srgbClr val="0B4B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Cost and Savings: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 Minimal cost for small thank you’s and rounding. Savings are significant in less pressure injury, weight loss, hospitalizations, etc.</a:t>
            </a:r>
          </a:p>
        </p:txBody>
      </p:sp>
      <p:pic>
        <p:nvPicPr>
          <p:cNvPr id="648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49" name="Line"/>
          <p:cNvSpPr/>
          <p:nvPr/>
        </p:nvSpPr>
        <p:spPr>
          <a:xfrm>
            <a:off x="3107265" y="39493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52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53" name="Change Concept"/>
          <p:cNvSpPr txBox="1"/>
          <p:nvPr/>
        </p:nvSpPr>
        <p:spPr>
          <a:xfrm>
            <a:off x="3369116" y="2009845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654" name="High Involvement Management Practices"/>
          <p:cNvSpPr txBox="1"/>
          <p:nvPr/>
        </p:nvSpPr>
        <p:spPr>
          <a:xfrm>
            <a:off x="3386049" y="3431862"/>
            <a:ext cx="18187806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Most Effective Communication and Community Building Practices</a:t>
            </a:r>
          </a:p>
        </p:txBody>
      </p:sp>
      <p:sp>
        <p:nvSpPr>
          <p:cNvPr id="655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656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Management Practices for Positive Presence, Communication and Community Building"/>
          <p:cNvSpPr txBox="1"/>
          <p:nvPr/>
        </p:nvSpPr>
        <p:spPr>
          <a:xfrm>
            <a:off x="2881459" y="-686643"/>
            <a:ext cx="18187808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="1" baseline="19230" spc="52" sz="2600">
                <a:solidFill>
                  <a:srgbClr val="000000"/>
                </a:solidFill>
              </a:defRPr>
            </a:lvl1pPr>
          </a:lstStyle>
          <a:p>
            <a:pPr/>
            <a:r>
              <a:t>Management Practices for Positive Presence, Communication and Community Building</a:t>
            </a:r>
          </a:p>
        </p:txBody>
      </p:sp>
      <p:sp>
        <p:nvSpPr>
          <p:cNvPr id="658" name="TextBox 2"/>
          <p:cNvSpPr txBox="1"/>
          <p:nvPr/>
        </p:nvSpPr>
        <p:spPr>
          <a:xfrm>
            <a:off x="3898053" y="5130733"/>
            <a:ext cx="14310361" cy="3397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Morning Rounds with all Residents and Staff</a:t>
            </a:r>
            <a:br/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Regular Huddles with Front-Line Staff</a:t>
            </a:r>
            <a:b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“How are You” Rounding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Appreciation Cart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One-toOne Check-Ins with New Staff</a:t>
            </a:r>
          </a:p>
        </p:txBody>
      </p:sp>
      <p:sp>
        <p:nvSpPr>
          <p:cNvPr id="659" name="Download Tip Sheet: (139 KB)…"/>
          <p:cNvSpPr txBox="1"/>
          <p:nvPr/>
        </p:nvSpPr>
        <p:spPr>
          <a:xfrm>
            <a:off x="4673281" y="9180765"/>
            <a:ext cx="10283764" cy="686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19168">
              <a:spcBef>
                <a:spcPts val="400"/>
              </a:spcBef>
              <a:defRPr b="1" i="1" spc="0" sz="18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u="sng">
                <a:solidFill>
                  <a:srgbClr val="0000FF"/>
                </a:solidFill>
                <a:hlinkClick r:id="rId5" invalidUrl="" action="" tgtFrame="" tooltip="" history="1" highlightClick="0" endSnd="0"/>
              </a:rPr>
              <a:t>Download Tip Sheet:</a:t>
            </a:r>
            <a:r>
              <a:rPr>
                <a:solidFill>
                  <a:srgbClr val="535353"/>
                </a:solidFill>
                <a:uFillTx/>
              </a:rPr>
              <a:t> (139 KB)</a:t>
            </a:r>
            <a:endParaRPr>
              <a:solidFill>
                <a:srgbClr val="535353"/>
              </a:solidFill>
            </a:endParaRPr>
          </a:p>
          <a:p>
            <a:pPr defTabSz="1219168">
              <a:spcBef>
                <a:spcPts val="400"/>
              </a:spcBef>
              <a:defRPr i="1" spc="0" sz="1800">
                <a:solidFill>
                  <a:srgbClr val="53535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Management Practices for Positive Presence, Communication, and Community Building from Resource Library.</a:t>
            </a:r>
          </a:p>
        </p:txBody>
      </p:sp>
      <p:pic>
        <p:nvPicPr>
          <p:cNvPr id="660" name="icon-clipboard-cir.png" descr="icon-clipboard-cir.png">
            <a:hlinkClick r:id="rId5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58584" y="9049293"/>
            <a:ext cx="812802" cy="812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661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62" name="Line"/>
          <p:cNvSpPr/>
          <p:nvPr/>
        </p:nvSpPr>
        <p:spPr>
          <a:xfrm>
            <a:off x="3450166" y="3212749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65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66" name="Change Concept"/>
          <p:cNvSpPr txBox="1"/>
          <p:nvPr/>
        </p:nvSpPr>
        <p:spPr>
          <a:xfrm>
            <a:off x="3267516" y="1957184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667" name="High Involvement Management Practices"/>
          <p:cNvSpPr txBox="1"/>
          <p:nvPr/>
        </p:nvSpPr>
        <p:spPr>
          <a:xfrm>
            <a:off x="3369116" y="3270926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High Involvement Management Practices</a:t>
            </a:r>
          </a:p>
        </p:txBody>
      </p:sp>
      <p:sp>
        <p:nvSpPr>
          <p:cNvPr id="668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669" name="TextBox 2"/>
          <p:cNvSpPr txBox="1"/>
          <p:nvPr/>
        </p:nvSpPr>
        <p:spPr>
          <a:xfrm>
            <a:off x="4016585" y="6290902"/>
            <a:ext cx="14310362" cy="2293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Intentional hiring</a:t>
            </a:r>
            <a:b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Extended Orientation</a:t>
            </a:r>
            <a:b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</a:b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Empowering Staff; Peer Mentor Program</a:t>
            </a:r>
          </a:p>
        </p:txBody>
      </p:sp>
      <p:pic>
        <p:nvPicPr>
          <p:cNvPr id="670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71" name="HR Practices…"/>
          <p:cNvSpPr txBox="1"/>
          <p:nvPr/>
        </p:nvSpPr>
        <p:spPr>
          <a:xfrm>
            <a:off x="3834851" y="5329511"/>
            <a:ext cx="1749892" cy="984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lnSpc>
                <a:spcPct val="120000"/>
              </a:lnSpc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HR Practices</a:t>
            </a:r>
            <a:endParaRPr baseline="11362" spc="88" sz="4400">
              <a:latin typeface="Calibri"/>
              <a:ea typeface="Calibri"/>
              <a:cs typeface="Calibri"/>
              <a:sym typeface="Calibri"/>
            </a:endParaRPr>
          </a:p>
          <a:p>
            <a:pPr defTabSz="825500">
              <a:lnSpc>
                <a:spcPct val="120000"/>
              </a:lnSpc>
              <a:defRPr b="1" baseline="19230" spc="52" sz="2600">
                <a:solidFill>
                  <a:srgbClr val="000000"/>
                </a:solidFill>
              </a:defRPr>
            </a:pPr>
            <a:r>
              <a:t>Staff Retention</a:t>
            </a:r>
          </a:p>
        </p:txBody>
      </p:sp>
      <p:pic>
        <p:nvPicPr>
          <p:cNvPr id="672" name="pt.3 Staff Retention" descr="pt.3 Staff Retention"/>
          <p:cNvPicPr>
            <a:picLocks noChangeAspect="0"/>
          </p:cNvPicPr>
          <p:nvPr>
            <a:videoFile xmlns:mc="http://schemas.openxmlformats.org/markup-compatibility/2006" xmlns:aiw="http://developer.apple.com/namespaces/iwork" r:link="rId5" mc:Ignorable="aiw" aiw:title="pt.3 Staff Retention" aiw:author="ACE"/>
          </p:nvPr>
        </p:nvPicPr>
        <p:blipFill>
          <a:blip r:embed="rId6">
            <a:extLst/>
          </a:blip>
          <a:stretch>
            <a:fillRect/>
          </a:stretch>
        </p:blipFill>
        <p:spPr>
          <a:xfrm>
            <a:off x="12141199" y="4565239"/>
            <a:ext cx="9525001" cy="5357815"/>
          </a:xfrm>
          <a:prstGeom prst="rect">
            <a:avLst/>
          </a:prstGeom>
        </p:spPr>
      </p:pic>
      <p:sp>
        <p:nvSpPr>
          <p:cNvPr id="673" name="Line"/>
          <p:cNvSpPr/>
          <p:nvPr/>
        </p:nvSpPr>
        <p:spPr>
          <a:xfrm>
            <a:off x="3361266" y="3157716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pic>
        <p:nvPicPr>
          <p:cNvPr id="674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6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672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67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7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77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78" name="Change Concept"/>
          <p:cNvSpPr txBox="1"/>
          <p:nvPr/>
        </p:nvSpPr>
        <p:spPr>
          <a:xfrm>
            <a:off x="3081249" y="3104417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679" name="High Involvement Management Practices"/>
          <p:cNvSpPr txBox="1"/>
          <p:nvPr/>
        </p:nvSpPr>
        <p:spPr>
          <a:xfrm>
            <a:off x="3132049" y="4422393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Human Resource Practices</a:t>
            </a:r>
          </a:p>
        </p:txBody>
      </p:sp>
      <p:sp>
        <p:nvSpPr>
          <p:cNvPr id="680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681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82" name="Taking Time to Hire Right and Supported Newly Hired Staff Increases Retention and Stability"/>
          <p:cNvSpPr txBox="1"/>
          <p:nvPr/>
        </p:nvSpPr>
        <p:spPr>
          <a:xfrm>
            <a:off x="3050793" y="5765271"/>
            <a:ext cx="18187807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Taking Time to Hire Right and Supported Newly Hired Staff Increases Retention and Stability</a:t>
            </a:r>
          </a:p>
        </p:txBody>
      </p:sp>
      <p:sp>
        <p:nvSpPr>
          <p:cNvPr id="683" name="Why: Caregiving is Relationship-Based work…"/>
          <p:cNvSpPr txBox="1"/>
          <p:nvPr/>
        </p:nvSpPr>
        <p:spPr>
          <a:xfrm>
            <a:off x="3552426" y="7274387"/>
            <a:ext cx="19045726" cy="1631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Why: 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Caregiving is Relationship-Based work</a:t>
            </a:r>
            <a:endParaRPr baseline="10415" spc="96" sz="4800">
              <a:solidFill>
                <a:srgbClr val="0B4B88"/>
              </a:solidFill>
            </a:endParaRPr>
          </a:p>
          <a:p>
            <a:pPr defTabSz="825500">
              <a:defRPr baseline="10415" spc="96" sz="4800">
                <a:solidFill>
                  <a:srgbClr val="0B4B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Cost and Savings:</a:t>
            </a:r>
            <a:r>
              <a:rPr b="0">
                <a:latin typeface="Helvetica Neue Light"/>
                <a:ea typeface="Helvetica Neue Light"/>
                <a:cs typeface="Helvetica Neue Light"/>
                <a:sym typeface="Helvetica Neue Light"/>
              </a:rPr>
              <a:t> HR cost saving because you’re not turnover staff and spending the time and money on hiring and training new staff</a:t>
            </a:r>
          </a:p>
        </p:txBody>
      </p:sp>
      <p:pic>
        <p:nvPicPr>
          <p:cNvPr id="684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85" name="Line"/>
          <p:cNvSpPr/>
          <p:nvPr/>
        </p:nvSpPr>
        <p:spPr>
          <a:xfrm>
            <a:off x="3158065" y="43049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88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689" name="Change Concept"/>
          <p:cNvSpPr txBox="1"/>
          <p:nvPr/>
        </p:nvSpPr>
        <p:spPr>
          <a:xfrm>
            <a:off x="3199782" y="2948264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690" name="High Involvement Management Practices"/>
          <p:cNvSpPr txBox="1"/>
          <p:nvPr/>
        </p:nvSpPr>
        <p:spPr>
          <a:xfrm>
            <a:off x="3250582" y="4258588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Most Effective HR Practices</a:t>
            </a:r>
          </a:p>
        </p:txBody>
      </p:sp>
      <p:sp>
        <p:nvSpPr>
          <p:cNvPr id="691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692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693" name="Intentional Hiring"/>
          <p:cNvSpPr txBox="1"/>
          <p:nvPr/>
        </p:nvSpPr>
        <p:spPr>
          <a:xfrm>
            <a:off x="3287860" y="5460471"/>
            <a:ext cx="18187807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Intentional Hiring</a:t>
            </a:r>
          </a:p>
        </p:txBody>
      </p:sp>
      <p:sp>
        <p:nvSpPr>
          <p:cNvPr id="694" name="TextBox 2"/>
          <p:cNvSpPr txBox="1"/>
          <p:nvPr/>
        </p:nvSpPr>
        <p:spPr>
          <a:xfrm>
            <a:off x="3423918" y="7629040"/>
            <a:ext cx="14310362" cy="1187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Revamping “refer a friend” program to make it more user friendly with fewer restrictions</a:t>
            </a:r>
            <a:br/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Changing how they interview, to focus their interview questions on character and relational skills</a:t>
            </a:r>
          </a:p>
        </p:txBody>
      </p:sp>
      <p:sp>
        <p:nvSpPr>
          <p:cNvPr id="695" name="Change from hiring to fill needs too quickly to hiring the right people for the job.  This breaks the cycle of turnover among newly hired staff."/>
          <p:cNvSpPr txBox="1"/>
          <p:nvPr/>
        </p:nvSpPr>
        <p:spPr>
          <a:xfrm>
            <a:off x="3347970" y="6608789"/>
            <a:ext cx="19654664" cy="498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Change from hiring to fill needs too quickly to hiring the right people for the job.  This breaks the cycle of turnover among newly hired staff.</a:t>
            </a:r>
          </a:p>
        </p:txBody>
      </p:sp>
      <p:pic>
        <p:nvPicPr>
          <p:cNvPr id="696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697" name="Line"/>
          <p:cNvSpPr/>
          <p:nvPr/>
        </p:nvSpPr>
        <p:spPr>
          <a:xfrm>
            <a:off x="3297766" y="40890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0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01" name="Change Concept"/>
          <p:cNvSpPr txBox="1"/>
          <p:nvPr/>
        </p:nvSpPr>
        <p:spPr>
          <a:xfrm>
            <a:off x="3233649" y="1516917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702" name="High Involvement Management Practices"/>
          <p:cNvSpPr txBox="1"/>
          <p:nvPr/>
        </p:nvSpPr>
        <p:spPr>
          <a:xfrm>
            <a:off x="3233649" y="2878097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Most Effective HR Practices</a:t>
            </a:r>
          </a:p>
        </p:txBody>
      </p:sp>
      <p:sp>
        <p:nvSpPr>
          <p:cNvPr id="703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704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705" name="Extended Orientation"/>
          <p:cNvSpPr txBox="1"/>
          <p:nvPr/>
        </p:nvSpPr>
        <p:spPr>
          <a:xfrm>
            <a:off x="3253993" y="4125867"/>
            <a:ext cx="18187806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Extended Orientation</a:t>
            </a:r>
          </a:p>
        </p:txBody>
      </p:sp>
      <p:sp>
        <p:nvSpPr>
          <p:cNvPr id="706" name="TextBox 2"/>
          <p:cNvSpPr txBox="1"/>
          <p:nvPr/>
        </p:nvSpPr>
        <p:spPr>
          <a:xfrm>
            <a:off x="3694853" y="5909266"/>
            <a:ext cx="14310361" cy="413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Peer Mentor Program</a:t>
            </a:r>
          </a:p>
          <a:p>
            <a:pPr defTabSz="825500">
              <a:defRPr spc="48" sz="2400">
                <a:solidFill>
                  <a:srgbClr val="535353"/>
                </a:solidFill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Peers in Interviews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Helping staff form meaningful relationships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Checking in through stay interviews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Employee surveys-follow up on answers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Leadership Training</a:t>
            </a:r>
          </a:p>
        </p:txBody>
      </p:sp>
      <p:sp>
        <p:nvSpPr>
          <p:cNvPr id="707" name="To give new staff proper training and not just be thrown out on the floor to figure out how to do the work on their own"/>
          <p:cNvSpPr txBox="1"/>
          <p:nvPr/>
        </p:nvSpPr>
        <p:spPr>
          <a:xfrm>
            <a:off x="3194401" y="4881029"/>
            <a:ext cx="19654664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To give new staff proper training and not just be thrown out on the floor to figure out how to do the work on their own</a:t>
            </a:r>
          </a:p>
        </p:txBody>
      </p:sp>
      <p:sp>
        <p:nvSpPr>
          <p:cNvPr id="708" name="Download Tip Sheet: (125 KB)…"/>
          <p:cNvSpPr txBox="1"/>
          <p:nvPr/>
        </p:nvSpPr>
        <p:spPr>
          <a:xfrm>
            <a:off x="4571681" y="10494891"/>
            <a:ext cx="10283764" cy="686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19168">
              <a:spcBef>
                <a:spcPts val="400"/>
              </a:spcBef>
              <a:defRPr b="1" i="1" spc="0" sz="18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u="sng">
                <a:solidFill>
                  <a:srgbClr val="0000FF"/>
                </a:solidFill>
                <a:hlinkClick r:id="rId5" invalidUrl="" action="" tgtFrame="" tooltip="" history="1" highlightClick="0" endSnd="0"/>
              </a:rPr>
              <a:t>Download Tip Sheet:</a:t>
            </a:r>
            <a:r>
              <a:rPr>
                <a:solidFill>
                  <a:srgbClr val="535353"/>
                </a:solidFill>
                <a:uFillTx/>
              </a:rPr>
              <a:t> (125 KB)</a:t>
            </a:r>
            <a:endParaRPr>
              <a:solidFill>
                <a:srgbClr val="535353"/>
              </a:solidFill>
            </a:endParaRPr>
          </a:p>
          <a:p>
            <a:pPr defTabSz="1219168">
              <a:spcBef>
                <a:spcPts val="400"/>
              </a:spcBef>
              <a:defRPr i="1" spc="0" sz="1800">
                <a:solidFill>
                  <a:srgbClr val="53535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Management Practices for Positive Presence, Communication, and Community Building from Resource Library.</a:t>
            </a:r>
          </a:p>
        </p:txBody>
      </p:sp>
      <p:pic>
        <p:nvPicPr>
          <p:cNvPr id="709" name="icon-clipboard-cir.png" descr="icon-clipboard-cir.png">
            <a:hlinkClick r:id="rId5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56984" y="10363419"/>
            <a:ext cx="812802" cy="812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10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11" name="Line"/>
          <p:cNvSpPr/>
          <p:nvPr/>
        </p:nvSpPr>
        <p:spPr>
          <a:xfrm>
            <a:off x="3310466" y="2704749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14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15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716" name="Change Concept"/>
          <p:cNvSpPr txBox="1"/>
          <p:nvPr/>
        </p:nvSpPr>
        <p:spPr>
          <a:xfrm>
            <a:off x="3462908" y="4951624"/>
            <a:ext cx="5987289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Concept</a:t>
            </a:r>
          </a:p>
        </p:txBody>
      </p:sp>
      <p:sp>
        <p:nvSpPr>
          <p:cNvPr id="717" name="Human Resource Practices"/>
          <p:cNvSpPr txBox="1"/>
          <p:nvPr/>
        </p:nvSpPr>
        <p:spPr>
          <a:xfrm>
            <a:off x="3525639" y="6366926"/>
            <a:ext cx="4283050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Financial Practices</a:t>
            </a:r>
          </a:p>
        </p:txBody>
      </p:sp>
      <p:pic>
        <p:nvPicPr>
          <p:cNvPr id="718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19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20" name="Line"/>
          <p:cNvSpPr/>
          <p:nvPr/>
        </p:nvSpPr>
        <p:spPr>
          <a:xfrm>
            <a:off x="3581400" y="6211725"/>
            <a:ext cx="1828801" cy="1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23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24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725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726" name="Change Concept"/>
          <p:cNvSpPr txBox="1"/>
          <p:nvPr/>
        </p:nvSpPr>
        <p:spPr>
          <a:xfrm>
            <a:off x="3057869" y="2583717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727" name="High Involvement Management Practices"/>
          <p:cNvSpPr txBox="1"/>
          <p:nvPr/>
        </p:nvSpPr>
        <p:spPr>
          <a:xfrm>
            <a:off x="3074803" y="3869123"/>
            <a:ext cx="11147960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Financial Practices</a:t>
            </a:r>
          </a:p>
        </p:txBody>
      </p:sp>
      <p:sp>
        <p:nvSpPr>
          <p:cNvPr id="728" name="Extended Orientation"/>
          <p:cNvSpPr txBox="1"/>
          <p:nvPr/>
        </p:nvSpPr>
        <p:spPr>
          <a:xfrm>
            <a:off x="2881459" y="-737443"/>
            <a:ext cx="18187808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="1" baseline="19230" spc="52" sz="2600">
                <a:solidFill>
                  <a:srgbClr val="000000"/>
                </a:solidFill>
              </a:defRPr>
            </a:lvl1pPr>
          </a:lstStyle>
          <a:p>
            <a:pPr/>
            <a:r>
              <a:t>Extended Orientation</a:t>
            </a:r>
          </a:p>
        </p:txBody>
      </p:sp>
      <p:sp>
        <p:nvSpPr>
          <p:cNvPr id="729" name="TextBox 2"/>
          <p:cNvSpPr txBox="1"/>
          <p:nvPr/>
        </p:nvSpPr>
        <p:spPr>
          <a:xfrm>
            <a:off x="3620672" y="6498017"/>
            <a:ext cx="14310361" cy="3397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Investments in higher direct care staffing hours PPD.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</a:defRPr>
            </a:pPr>
            <a:r>
              <a:t>  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Lower C.N.A. to resident rations.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Affordable health insurance for low wage earners.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Investing in fun and staff morale.</a:t>
            </a: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Offering generous paid time off accruals and holiday pay.</a:t>
            </a:r>
          </a:p>
        </p:txBody>
      </p:sp>
      <p:sp>
        <p:nvSpPr>
          <p:cNvPr id="730" name="Investments made in staff stability that provide a health return in the form of high star ratings and profitability above expectations…"/>
          <p:cNvSpPr txBox="1"/>
          <p:nvPr/>
        </p:nvSpPr>
        <p:spPr>
          <a:xfrm>
            <a:off x="3138324" y="5170660"/>
            <a:ext cx="18187806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Investments made in staff stability that provide a health return in the form of high star ratings and profitability above expectations…</a:t>
            </a:r>
          </a:p>
        </p:txBody>
      </p:sp>
      <p:pic>
        <p:nvPicPr>
          <p:cNvPr id="731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32" name="Line"/>
          <p:cNvSpPr/>
          <p:nvPr/>
        </p:nvSpPr>
        <p:spPr>
          <a:xfrm>
            <a:off x="3107265" y="3708048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35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36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737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738" name="Change Concept"/>
          <p:cNvSpPr txBox="1"/>
          <p:nvPr/>
        </p:nvSpPr>
        <p:spPr>
          <a:xfrm>
            <a:off x="3301382" y="1707417"/>
            <a:ext cx="1017473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2</a:t>
            </a:r>
          </a:p>
        </p:txBody>
      </p:sp>
      <p:sp>
        <p:nvSpPr>
          <p:cNvPr id="739" name="High Involvement Management Practices"/>
          <p:cNvSpPr txBox="1"/>
          <p:nvPr/>
        </p:nvSpPr>
        <p:spPr>
          <a:xfrm>
            <a:off x="3267516" y="3038331"/>
            <a:ext cx="1114796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Pilot Homes Financial Practices</a:t>
            </a:r>
          </a:p>
        </p:txBody>
      </p:sp>
      <p:sp>
        <p:nvSpPr>
          <p:cNvPr id="740" name="Extended Orientation"/>
          <p:cNvSpPr txBox="1"/>
          <p:nvPr/>
        </p:nvSpPr>
        <p:spPr>
          <a:xfrm>
            <a:off x="2881459" y="-737443"/>
            <a:ext cx="18187808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="1" baseline="19230" spc="52" sz="2600">
                <a:solidFill>
                  <a:srgbClr val="000000"/>
                </a:solidFill>
              </a:defRPr>
            </a:lvl1pPr>
          </a:lstStyle>
          <a:p>
            <a:pPr/>
            <a:r>
              <a:t>Extended Orientation</a:t>
            </a:r>
          </a:p>
        </p:txBody>
      </p:sp>
      <p:sp>
        <p:nvSpPr>
          <p:cNvPr id="741" name="Wise and low-cost, high yield investments such as…"/>
          <p:cNvSpPr txBox="1"/>
          <p:nvPr/>
        </p:nvSpPr>
        <p:spPr>
          <a:xfrm>
            <a:off x="3352196" y="4116137"/>
            <a:ext cx="18187807" cy="565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aseline="33333" spc="0" sz="3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Wise and low-cost, high yield investments such as…</a:t>
            </a:r>
          </a:p>
        </p:txBody>
      </p:sp>
      <p:sp>
        <p:nvSpPr>
          <p:cNvPr id="742" name="Intervention"/>
          <p:cNvSpPr txBox="1"/>
          <p:nvPr/>
        </p:nvSpPr>
        <p:spPr>
          <a:xfrm>
            <a:off x="3791105" y="5029980"/>
            <a:ext cx="17885722" cy="5945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40631" indent="-240631" defTabSz="825500">
              <a:buSzPct val="100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Painting and renovating the staff breakroom</a:t>
            </a:r>
            <a:endParaRPr spc="60" sz="3000">
              <a:solidFill>
                <a:srgbClr val="014A86"/>
              </a:solidFill>
            </a:endParaRP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Purchasing a second microwave oven for the staff breakroom</a:t>
            </a: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Purchasing new chairs at the nursing stations</a:t>
            </a: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Painting and improving staff and guest bathrooms</a:t>
            </a: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Purchasing plaques for individual staff and trophies for units/neighborhoods</a:t>
            </a: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Purchasing, writing, and sending thank you cards to the staff</a:t>
            </a:r>
          </a:p>
          <a:p>
            <a:pPr marL="240631" indent="-240631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300789" indent="-300789" defTabSz="825500">
              <a:buSzPct val="100000"/>
              <a:buChar char="•"/>
              <a:defRPr spc="60" sz="3000">
                <a:solidFill>
                  <a:srgbClr val="014A8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 </a:t>
            </a:r>
            <a:r>
              <a:rPr spc="48" sz="2400">
                <a:solidFill>
                  <a:srgbClr val="535353"/>
                </a:solidFill>
              </a:rPr>
              <a:t>Investing in fun community building events such as Halloween parties, staff talent shows, national nursing home week, etc </a:t>
            </a:r>
          </a:p>
        </p:txBody>
      </p:sp>
      <p:pic>
        <p:nvPicPr>
          <p:cNvPr id="743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44" name="Line"/>
          <p:cNvSpPr/>
          <p:nvPr/>
        </p:nvSpPr>
        <p:spPr>
          <a:xfrm>
            <a:off x="3348566" y="2857149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urpose"/>
          <p:cNvSpPr txBox="1"/>
          <p:nvPr/>
        </p:nvSpPr>
        <p:spPr>
          <a:xfrm>
            <a:off x="2739008" y="1142344"/>
            <a:ext cx="2991740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Purpose</a:t>
            </a:r>
          </a:p>
        </p:txBody>
      </p:sp>
      <p:sp>
        <p:nvSpPr>
          <p:cNvPr id="437" name="Line"/>
          <p:cNvSpPr/>
          <p:nvPr/>
        </p:nvSpPr>
        <p:spPr>
          <a:xfrm>
            <a:off x="2835717" y="2326399"/>
            <a:ext cx="1524004" cy="2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438" name="Slide Number"/>
          <p:cNvSpPr txBox="1"/>
          <p:nvPr>
            <p:ph type="sldNum" sz="quarter" idx="4294967295"/>
          </p:nvPr>
        </p:nvSpPr>
        <p:spPr>
          <a:xfrm>
            <a:off x="23819293" y="13080997"/>
            <a:ext cx="241403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39" name="to Pilot a High Value Business Model"/>
          <p:cNvSpPr txBox="1"/>
          <p:nvPr/>
        </p:nvSpPr>
        <p:spPr>
          <a:xfrm>
            <a:off x="2801739" y="2436996"/>
            <a:ext cx="861568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to Pilot a High Value Business Model</a:t>
            </a:r>
          </a:p>
        </p:txBody>
      </p:sp>
      <p:sp>
        <p:nvSpPr>
          <p:cNvPr id="440" name="“…a new nursing home business model that strengthens front-line staff retention and high performance in select areas including management practices, compensation and benefit practices.”"/>
          <p:cNvSpPr txBox="1"/>
          <p:nvPr/>
        </p:nvSpPr>
        <p:spPr>
          <a:xfrm>
            <a:off x="15114100" y="6835172"/>
            <a:ext cx="8563248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“…a new nursing home business model that strengthens front-line staff retention and high performance in select areas including management practices, compensation and benefit practices.”</a:t>
            </a:r>
          </a:p>
        </p:txBody>
      </p:sp>
      <p:pic>
        <p:nvPicPr>
          <p:cNvPr id="441" name="pic-purpose.png" descr="pic-purpos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02174" y="3782381"/>
            <a:ext cx="11595101" cy="7416803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↑ Table of Contents">
            <a:hlinkClick r:id="rId4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pic>
        <p:nvPicPr>
          <p:cNvPr id="443" name="left-sidebar.jpg" descr="left-sidebar.jpg"/>
          <p:cNvPicPr>
            <a:picLocks noChangeAspect="1"/>
          </p:cNvPicPr>
          <p:nvPr/>
        </p:nvPicPr>
        <p:blipFill>
          <a:blip r:embed="rId5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4" name="logos-all-3-new.png" descr="logos-all-3-new.png"/>
          <p:cNvPicPr>
            <a:picLocks noChangeAspect="1"/>
          </p:cNvPicPr>
          <p:nvPr/>
        </p:nvPicPr>
        <p:blipFill>
          <a:blip r:embed="rId6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47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48" name="Examples of Measurement Strategies for Interventions"/>
          <p:cNvSpPr txBox="1"/>
          <p:nvPr/>
        </p:nvSpPr>
        <p:spPr>
          <a:xfrm>
            <a:off x="3276641" y="5306040"/>
            <a:ext cx="1904746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Examples of Measurement Strategies for Interventions</a:t>
            </a:r>
          </a:p>
        </p:txBody>
      </p:sp>
      <p:sp>
        <p:nvSpPr>
          <p:cNvPr id="749" name="Financial Practices"/>
          <p:cNvSpPr txBox="1"/>
          <p:nvPr/>
        </p:nvSpPr>
        <p:spPr>
          <a:xfrm>
            <a:off x="2662039" y="-2098355"/>
            <a:ext cx="4283050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Financial Practices</a:t>
            </a:r>
          </a:p>
        </p:txBody>
      </p:sp>
      <p:sp>
        <p:nvSpPr>
          <p:cNvPr id="750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751" name="Investing in Stability and Quality"/>
          <p:cNvSpPr txBox="1"/>
          <p:nvPr/>
        </p:nvSpPr>
        <p:spPr>
          <a:xfrm>
            <a:off x="3901704" y="-1285390"/>
            <a:ext cx="18877650" cy="647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="1" spc="-36" sz="3600">
                <a:solidFill>
                  <a:srgbClr val="0B4B88"/>
                </a:solidFill>
              </a:defRPr>
            </a:lvl1pPr>
          </a:lstStyle>
          <a:p>
            <a:pPr/>
            <a:r>
              <a:t>Investing in Stability and Quality</a:t>
            </a:r>
          </a:p>
        </p:txBody>
      </p:sp>
      <p:sp>
        <p:nvSpPr>
          <p:cNvPr id="752" name="Circle"/>
          <p:cNvSpPr/>
          <p:nvPr/>
        </p:nvSpPr>
        <p:spPr>
          <a:xfrm>
            <a:off x="3453836" y="-1073253"/>
            <a:ext cx="222871" cy="222870"/>
          </a:xfrm>
          <a:prstGeom prst="ellipse">
            <a:avLst/>
          </a:prstGeom>
          <a:solidFill>
            <a:srgbClr val="0047B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defRPr spc="0" sz="3200">
                <a:solidFill>
                  <a:srgbClr val="0047BD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753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54" name="logos-all-3-new.png" descr="logos-all-3-new.png"/>
          <p:cNvPicPr>
            <a:picLocks noChangeAspect="1"/>
          </p:cNvPicPr>
          <p:nvPr/>
        </p:nvPicPr>
        <p:blipFill>
          <a:blip r:embed="rId5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Line"/>
          <p:cNvSpPr/>
          <p:nvPr/>
        </p:nvSpPr>
        <p:spPr>
          <a:xfrm>
            <a:off x="3395133" y="6520412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" name="bundle-gfx-blank-no-icons.png" descr="bundle-gfx-blank-no-icon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53002" y="2556205"/>
            <a:ext cx="17564103" cy="9334501"/>
          </a:xfrm>
          <a:prstGeom prst="rect">
            <a:avLst/>
          </a:prstGeom>
          <a:ln w="12700">
            <a:miter lim="400000"/>
          </a:ln>
        </p:spPr>
      </p:pic>
      <p:sp>
        <p:nvSpPr>
          <p:cNvPr id="758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59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60" name="Example of Measurement Strategies"/>
          <p:cNvSpPr txBox="1"/>
          <p:nvPr/>
        </p:nvSpPr>
        <p:spPr>
          <a:xfrm>
            <a:off x="2988773" y="978806"/>
            <a:ext cx="12687682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Example of Measurement Strategies</a:t>
            </a:r>
          </a:p>
        </p:txBody>
      </p:sp>
      <p:sp>
        <p:nvSpPr>
          <p:cNvPr id="761" name="Peer Mentoring Program"/>
          <p:cNvSpPr txBox="1"/>
          <p:nvPr/>
        </p:nvSpPr>
        <p:spPr>
          <a:xfrm>
            <a:off x="2662039" y="-1219699"/>
            <a:ext cx="5474056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Peer Mentoring Program</a:t>
            </a:r>
          </a:p>
        </p:txBody>
      </p:sp>
      <p:sp>
        <p:nvSpPr>
          <p:cNvPr id="762" name="↑ Table of Contents">
            <a:hlinkClick r:id="rId4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763" name="Presence/Communication - Rounding to check in on people - Huddles to improve communication and sharing - Regular all community meetings"/>
          <p:cNvSpPr txBox="1"/>
          <p:nvPr/>
        </p:nvSpPr>
        <p:spPr>
          <a:xfrm>
            <a:off x="10337072" y="3893468"/>
            <a:ext cx="5595964" cy="1142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Presence/Communication</a:t>
            </a:r>
            <a:br/>
            <a:r>
              <a:rPr b="0"/>
              <a:t>- Rounding to check in on people</a:t>
            </a:r>
            <a:br>
              <a:rPr b="0"/>
            </a:br>
            <a:r>
              <a:rPr b="0"/>
              <a:t>- Huddles to improve communication and sharing</a:t>
            </a:r>
            <a:br>
              <a:rPr b="0"/>
            </a:br>
            <a:r>
              <a:rPr b="0"/>
              <a:t>- Regular all community meetings</a:t>
            </a:r>
          </a:p>
        </p:txBody>
      </p:sp>
      <p:sp>
        <p:nvSpPr>
          <p:cNvPr id="764" name="Opportunity"/>
          <p:cNvSpPr txBox="1"/>
          <p:nvPr/>
        </p:nvSpPr>
        <p:spPr>
          <a:xfrm>
            <a:off x="6473628" y="2747246"/>
            <a:ext cx="175747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Opportunity</a:t>
            </a:r>
          </a:p>
        </p:txBody>
      </p:sp>
      <p:sp>
        <p:nvSpPr>
          <p:cNvPr id="765" name="Management Practices"/>
          <p:cNvSpPr txBox="1"/>
          <p:nvPr/>
        </p:nvSpPr>
        <p:spPr>
          <a:xfrm>
            <a:off x="11338488" y="2747246"/>
            <a:ext cx="330586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Management Practices</a:t>
            </a:r>
          </a:p>
        </p:txBody>
      </p:sp>
      <p:sp>
        <p:nvSpPr>
          <p:cNvPr id="766" name="Measure Alignment"/>
          <p:cNvSpPr txBox="1"/>
          <p:nvPr/>
        </p:nvSpPr>
        <p:spPr>
          <a:xfrm>
            <a:off x="17528459" y="2747246"/>
            <a:ext cx="277855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Measure Alignment</a:t>
            </a:r>
          </a:p>
        </p:txBody>
      </p:sp>
      <p:sp>
        <p:nvSpPr>
          <p:cNvPr id="767" name="Create a culture of presence and effective communication"/>
          <p:cNvSpPr txBox="1"/>
          <p:nvPr/>
        </p:nvSpPr>
        <p:spPr>
          <a:xfrm>
            <a:off x="4779016" y="4053594"/>
            <a:ext cx="5146703" cy="68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Create a culture of presence and effective communication</a:t>
            </a:r>
          </a:p>
        </p:txBody>
      </p:sp>
      <p:sp>
        <p:nvSpPr>
          <p:cNvPr id="768" name="Number of new hires retained in first 30 days (retention rates)"/>
          <p:cNvSpPr txBox="1"/>
          <p:nvPr/>
        </p:nvSpPr>
        <p:spPr>
          <a:xfrm>
            <a:off x="16344388" y="4053594"/>
            <a:ext cx="5146703" cy="68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Number of new hires retained in first 30 days (retention rates)</a:t>
            </a:r>
          </a:p>
        </p:txBody>
      </p:sp>
      <p:sp>
        <p:nvSpPr>
          <p:cNvPr id="769" name="Opportunity"/>
          <p:cNvSpPr txBox="1"/>
          <p:nvPr/>
        </p:nvSpPr>
        <p:spPr>
          <a:xfrm>
            <a:off x="6473628" y="5720983"/>
            <a:ext cx="175747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Opportunity</a:t>
            </a:r>
          </a:p>
        </p:txBody>
      </p:sp>
      <p:sp>
        <p:nvSpPr>
          <p:cNvPr id="770" name="HR Practices"/>
          <p:cNvSpPr txBox="1"/>
          <p:nvPr/>
        </p:nvSpPr>
        <p:spPr>
          <a:xfrm>
            <a:off x="12032060" y="5720983"/>
            <a:ext cx="1918717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HR Practices</a:t>
            </a:r>
          </a:p>
        </p:txBody>
      </p:sp>
      <p:sp>
        <p:nvSpPr>
          <p:cNvPr id="771" name="Measure Alignment"/>
          <p:cNvSpPr txBox="1"/>
          <p:nvPr/>
        </p:nvSpPr>
        <p:spPr>
          <a:xfrm>
            <a:off x="17528459" y="5720983"/>
            <a:ext cx="277855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Measure Alignment</a:t>
            </a:r>
          </a:p>
        </p:txBody>
      </p:sp>
      <p:sp>
        <p:nvSpPr>
          <p:cNvPr id="772" name="Financial Practices"/>
          <p:cNvSpPr txBox="1"/>
          <p:nvPr/>
        </p:nvSpPr>
        <p:spPr>
          <a:xfrm>
            <a:off x="11630334" y="8707418"/>
            <a:ext cx="2722170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Financial Practices</a:t>
            </a:r>
          </a:p>
        </p:txBody>
      </p:sp>
      <p:sp>
        <p:nvSpPr>
          <p:cNvPr id="773" name="Retention programs are not being utilized by staff"/>
          <p:cNvSpPr txBox="1"/>
          <p:nvPr/>
        </p:nvSpPr>
        <p:spPr>
          <a:xfrm>
            <a:off x="4779016" y="7092509"/>
            <a:ext cx="5146703" cy="68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Retention programs are not being utilized by staff</a:t>
            </a:r>
          </a:p>
        </p:txBody>
      </p:sp>
      <p:sp>
        <p:nvSpPr>
          <p:cNvPr id="774" name="Current discretionary budget is not enough to adequately invest in staff"/>
          <p:cNvSpPr txBox="1"/>
          <p:nvPr/>
        </p:nvSpPr>
        <p:spPr>
          <a:xfrm>
            <a:off x="4779016" y="9949671"/>
            <a:ext cx="5146703" cy="68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Current discretionary budget is not enough to adequately invest in staff</a:t>
            </a:r>
          </a:p>
        </p:txBody>
      </p:sp>
      <p:sp>
        <p:nvSpPr>
          <p:cNvPr id="775" name="Relationship Building - Refer and retain a friend program - Stay interviews"/>
          <p:cNvSpPr txBox="1"/>
          <p:nvPr/>
        </p:nvSpPr>
        <p:spPr>
          <a:xfrm>
            <a:off x="10337072" y="6987743"/>
            <a:ext cx="5595964" cy="890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Relationship Building</a:t>
            </a:r>
            <a:br/>
            <a:r>
              <a:rPr b="0"/>
              <a:t>- Refer and retain a friend program</a:t>
            </a:r>
            <a:br>
              <a:rPr b="0"/>
            </a:br>
            <a:r>
              <a:rPr b="0"/>
              <a:t>- Stay interviews</a:t>
            </a:r>
          </a:p>
        </p:txBody>
      </p:sp>
      <p:sp>
        <p:nvSpPr>
          <p:cNvPr id="776" name="Morale Building - Incentivize stability &amp; growth"/>
          <p:cNvSpPr txBox="1"/>
          <p:nvPr/>
        </p:nvSpPr>
        <p:spPr>
          <a:xfrm>
            <a:off x="10337072" y="9970955"/>
            <a:ext cx="5595964" cy="638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4500"/>
              </a:spcBef>
              <a:defRPr b="1" spc="52" sz="1800">
                <a:solidFill>
                  <a:srgbClr val="0B4B88"/>
                </a:solidFill>
              </a:defRPr>
            </a:pPr>
            <a:r>
              <a:t>Morale Building</a:t>
            </a:r>
            <a:br/>
            <a:r>
              <a:rPr b="0"/>
              <a:t>- Incentivize stability &amp; growth</a:t>
            </a:r>
          </a:p>
        </p:txBody>
      </p:sp>
      <p:sp>
        <p:nvSpPr>
          <p:cNvPr id="777" name="Monthly retention rate"/>
          <p:cNvSpPr txBox="1"/>
          <p:nvPr/>
        </p:nvSpPr>
        <p:spPr>
          <a:xfrm>
            <a:off x="17536577" y="10086830"/>
            <a:ext cx="51467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Monthly retention rate</a:t>
            </a:r>
          </a:p>
        </p:txBody>
      </p:sp>
      <p:sp>
        <p:nvSpPr>
          <p:cNvPr id="778" name="- Number of new hires referred by current staff - New hire retention rate"/>
          <p:cNvSpPr txBox="1"/>
          <p:nvPr/>
        </p:nvSpPr>
        <p:spPr>
          <a:xfrm>
            <a:off x="16242999" y="7092509"/>
            <a:ext cx="5595964" cy="680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90000"/>
              </a:lnSpc>
              <a:spcBef>
                <a:spcPts val="4500"/>
              </a:spcBef>
              <a:defRPr spc="52" sz="18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- Number of new hires referred by current staff</a:t>
            </a:r>
            <a:br/>
            <a:r>
              <a:t>- New hire retention rate</a:t>
            </a:r>
          </a:p>
        </p:txBody>
      </p:sp>
      <p:sp>
        <p:nvSpPr>
          <p:cNvPr id="779" name="Measure Alignment"/>
          <p:cNvSpPr txBox="1"/>
          <p:nvPr/>
        </p:nvSpPr>
        <p:spPr>
          <a:xfrm>
            <a:off x="17528459" y="8707418"/>
            <a:ext cx="277855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Measure Alignment</a:t>
            </a:r>
          </a:p>
        </p:txBody>
      </p:sp>
      <p:sp>
        <p:nvSpPr>
          <p:cNvPr id="780" name="Opportunity"/>
          <p:cNvSpPr txBox="1"/>
          <p:nvPr/>
        </p:nvSpPr>
        <p:spPr>
          <a:xfrm>
            <a:off x="6473628" y="8696397"/>
            <a:ext cx="175747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24" sz="2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Opportunity</a:t>
            </a:r>
          </a:p>
        </p:txBody>
      </p:sp>
      <p:pic>
        <p:nvPicPr>
          <p:cNvPr id="781" name="left-sidebar.jpg" descr="left-sidebar.jpg"/>
          <p:cNvPicPr>
            <a:picLocks noChangeAspect="1"/>
          </p:cNvPicPr>
          <p:nvPr/>
        </p:nvPicPr>
        <p:blipFill>
          <a:blip r:embed="rId5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782" name="logos-all-3-new.png" descr="logos-all-3-new.png"/>
          <p:cNvPicPr>
            <a:picLocks noChangeAspect="1"/>
          </p:cNvPicPr>
          <p:nvPr/>
        </p:nvPicPr>
        <p:blipFill>
          <a:blip r:embed="rId6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83" name="Line"/>
          <p:cNvSpPr/>
          <p:nvPr/>
        </p:nvSpPr>
        <p:spPr>
          <a:xfrm>
            <a:off x="3056465" y="2179816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Slide Number"/>
          <p:cNvSpPr txBox="1"/>
          <p:nvPr>
            <p:ph type="sldNum" sz="quarter" idx="4294967295"/>
          </p:nvPr>
        </p:nvSpPr>
        <p:spPr>
          <a:xfrm>
            <a:off x="23755742" y="13080997"/>
            <a:ext cx="368504" cy="3746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86" name="* Data reviewed was from Jan. to Aug. 2021"/>
          <p:cNvSpPr txBox="1"/>
          <p:nvPr/>
        </p:nvSpPr>
        <p:spPr>
          <a:xfrm>
            <a:off x="3385322" y="14262876"/>
            <a:ext cx="466115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18" sz="1800">
                <a:solidFill>
                  <a:srgbClr val="999999"/>
                </a:solidFill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787" name="Resources"/>
          <p:cNvSpPr txBox="1"/>
          <p:nvPr/>
        </p:nvSpPr>
        <p:spPr>
          <a:xfrm>
            <a:off x="3208908" y="886043"/>
            <a:ext cx="3734944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Resources</a:t>
            </a:r>
          </a:p>
        </p:txBody>
      </p:sp>
      <p:sp>
        <p:nvSpPr>
          <p:cNvPr id="788" name="↑ Table of Contents">
            <a:hlinkClick r:id="rId3" invalidUrl="" action="ppaction://hlinksldjump" tgtFrame="" tooltip="" history="1" highlightClick="0" endSnd="0"/>
          </p:cNvPr>
          <p:cNvSpPr txBox="1"/>
          <p:nvPr/>
        </p:nvSpPr>
        <p:spPr>
          <a:xfrm>
            <a:off x="2464012" y="13084148"/>
            <a:ext cx="214264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500"/>
              </a:spcBef>
              <a:defRPr spc="48" sz="1600">
                <a:solidFill>
                  <a:srgbClr val="004D80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↑ Table of Contents</a:t>
            </a:r>
          </a:p>
        </p:txBody>
      </p:sp>
      <p:sp>
        <p:nvSpPr>
          <p:cNvPr id="789" name="Watch List Huddles"/>
          <p:cNvSpPr txBox="1"/>
          <p:nvPr/>
        </p:nvSpPr>
        <p:spPr>
          <a:xfrm>
            <a:off x="4234843" y="5625452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4" invalidUrl="" action="" tgtFrame="" tooltip="" history="1" highlightClick="0" endSnd="0"/>
              </a:rPr>
              <a:t>Morale Tip Sheet</a:t>
            </a:r>
            <a:r>
              <a:rPr>
                <a:solidFill>
                  <a:srgbClr val="535353"/>
                </a:solidFill>
                <a:uFillTx/>
              </a:rPr>
              <a:t> </a:t>
            </a:r>
            <a:r>
              <a:rPr>
                <a:solidFill>
                  <a:srgbClr val="A7A7A7"/>
                </a:solidFill>
                <a:uFillTx/>
              </a:rPr>
              <a:t>(PDF 134 KB)</a:t>
            </a:r>
          </a:p>
        </p:txBody>
      </p:sp>
      <p:sp>
        <p:nvSpPr>
          <p:cNvPr id="790" name="Huddle Facilitation Skills"/>
          <p:cNvSpPr txBox="1"/>
          <p:nvPr/>
        </p:nvSpPr>
        <p:spPr>
          <a:xfrm>
            <a:off x="4234843" y="6208320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5" invalidUrl="" action="" tgtFrame="" tooltip="" history="1" highlightClick="0" endSnd="0"/>
              </a:rPr>
              <a:t>Management Tip Sheet</a:t>
            </a:r>
            <a:r>
              <a:rPr>
                <a:solidFill>
                  <a:srgbClr val="A7A7A7"/>
                </a:solidFill>
                <a:uFillTx/>
              </a:rPr>
              <a:t> (PDF 139 KB)</a:t>
            </a:r>
          </a:p>
        </p:txBody>
      </p:sp>
      <p:sp>
        <p:nvSpPr>
          <p:cNvPr id="791" name="Huddles Tip Sheet"/>
          <p:cNvSpPr txBox="1"/>
          <p:nvPr/>
        </p:nvSpPr>
        <p:spPr>
          <a:xfrm>
            <a:off x="4234843" y="6791189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6" invalidUrl="" action="" tgtFrame="" tooltip="" history="1" highlightClick="0" endSnd="0"/>
              </a:rPr>
              <a:t>HR Practices Tip Sheet</a:t>
            </a:r>
            <a:r>
              <a:rPr>
                <a:solidFill>
                  <a:srgbClr val="A7A7A7"/>
                </a:solidFill>
                <a:uFillTx/>
              </a:rPr>
              <a:t> (PDF 125 KB)</a:t>
            </a:r>
          </a:p>
        </p:txBody>
      </p:sp>
      <p:sp>
        <p:nvSpPr>
          <p:cNvPr id="792" name="Tip Sheets and Links to Resource Page on ACE"/>
          <p:cNvSpPr txBox="1"/>
          <p:nvPr/>
        </p:nvSpPr>
        <p:spPr>
          <a:xfrm>
            <a:off x="3271639" y="2343251"/>
            <a:ext cx="11032745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Tip Sheets and Links to Resource Page on ACE</a:t>
            </a:r>
          </a:p>
        </p:txBody>
      </p:sp>
      <p:sp>
        <p:nvSpPr>
          <p:cNvPr id="793" name="Please email me the source files when created…"/>
          <p:cNvSpPr txBox="1"/>
          <p:nvPr/>
        </p:nvSpPr>
        <p:spPr>
          <a:xfrm>
            <a:off x="13590562" y="-940394"/>
            <a:ext cx="8904124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i="1" spc="-24" sz="2400">
                <a:solidFill>
                  <a:srgbClr val="EE230C"/>
                </a:solidFill>
              </a:defRPr>
            </a:pPr>
            <a:r>
              <a:t>Please email me the source files when created</a:t>
            </a:r>
          </a:p>
          <a:p>
            <a:pPr algn="r">
              <a:defRPr i="1" spc="-24" sz="2400">
                <a:solidFill>
                  <a:srgbClr val="EE230C"/>
                </a:solidFill>
              </a:defRPr>
            </a:pPr>
            <a:r>
              <a:t>Each link will download a PDF/Docx or go to a web page on ACE. </a:t>
            </a:r>
          </a:p>
        </p:txBody>
      </p:sp>
      <p:pic>
        <p:nvPicPr>
          <p:cNvPr id="794" name="left-sidebar.jpg" descr="left-sidebar.jpg"/>
          <p:cNvPicPr>
            <a:picLocks noChangeAspect="1"/>
          </p:cNvPicPr>
          <p:nvPr/>
        </p:nvPicPr>
        <p:blipFill>
          <a:blip r:embed="rId7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sp>
        <p:nvSpPr>
          <p:cNvPr id="795" name="Watch List Huddles"/>
          <p:cNvSpPr txBox="1"/>
          <p:nvPr/>
        </p:nvSpPr>
        <p:spPr>
          <a:xfrm>
            <a:off x="4234843" y="3876848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8" invalidUrl="" action="" tgtFrame="" tooltip="" history="1" highlightClick="0" endSnd="0"/>
              </a:rPr>
              <a:t>Refer a Friend</a:t>
            </a:r>
            <a:r>
              <a:rPr>
                <a:solidFill>
                  <a:srgbClr val="535353"/>
                </a:solidFill>
                <a:uFillTx/>
              </a:rPr>
              <a:t> </a:t>
            </a:r>
            <a:r>
              <a:rPr>
                <a:solidFill>
                  <a:srgbClr val="A7A7A7"/>
                </a:solidFill>
                <a:uFillTx/>
              </a:rPr>
              <a:t>(Docx 259 KB)</a:t>
            </a:r>
          </a:p>
        </p:txBody>
      </p:sp>
      <p:sp>
        <p:nvSpPr>
          <p:cNvPr id="796" name="Huddle Facilitation Skills"/>
          <p:cNvSpPr txBox="1"/>
          <p:nvPr/>
        </p:nvSpPr>
        <p:spPr>
          <a:xfrm>
            <a:off x="4234843" y="4459716"/>
            <a:ext cx="675731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9" invalidUrl="" action="" tgtFrame="" tooltip="" history="1" highlightClick="0" endSnd="0"/>
              </a:rPr>
              <a:t>First 24 Hours</a:t>
            </a:r>
            <a:r>
              <a:rPr>
                <a:solidFill>
                  <a:srgbClr val="A7A7A7"/>
                </a:solidFill>
                <a:uFillTx/>
              </a:rPr>
              <a:t> (Docx 80 KB)</a:t>
            </a:r>
          </a:p>
        </p:txBody>
      </p:sp>
      <p:sp>
        <p:nvSpPr>
          <p:cNvPr id="797" name="Huddles Tip Sheet"/>
          <p:cNvSpPr txBox="1"/>
          <p:nvPr/>
        </p:nvSpPr>
        <p:spPr>
          <a:xfrm>
            <a:off x="4234843" y="5042584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0" invalidUrl="" action="" tgtFrame="" tooltip="" history="1" highlightClick="0" endSnd="0"/>
              </a:rPr>
              <a:t>CNA Mentor Program</a:t>
            </a:r>
            <a:r>
              <a:rPr>
                <a:solidFill>
                  <a:srgbClr val="A7A7A7"/>
                </a:solidFill>
                <a:uFillTx/>
              </a:rPr>
              <a:t> (Docx 84 KB)</a:t>
            </a:r>
          </a:p>
        </p:txBody>
      </p:sp>
      <p:pic>
        <p:nvPicPr>
          <p:cNvPr id="798" name="logos-all-3-new.png" descr="logos-all-3-new.png"/>
          <p:cNvPicPr>
            <a:picLocks noChangeAspect="1"/>
          </p:cNvPicPr>
          <p:nvPr/>
        </p:nvPicPr>
        <p:blipFill>
          <a:blip r:embed="rId11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799" name="Watch List Huddles"/>
          <p:cNvSpPr txBox="1"/>
          <p:nvPr/>
        </p:nvSpPr>
        <p:spPr>
          <a:xfrm>
            <a:off x="4234843" y="7374056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2" invalidUrl="" action="" tgtFrame="" tooltip="" history="1" highlightClick="0" endSnd="0"/>
              </a:rPr>
              <a:t>Nurse Leadership Development</a:t>
            </a:r>
            <a:r>
              <a:rPr>
                <a:solidFill>
                  <a:srgbClr val="535353"/>
                </a:solidFill>
                <a:uFillTx/>
              </a:rPr>
              <a:t> </a:t>
            </a:r>
            <a:r>
              <a:rPr>
                <a:solidFill>
                  <a:srgbClr val="A7A7A7"/>
                </a:solidFill>
                <a:uFillTx/>
              </a:rPr>
              <a:t>(Docx 289 KB)</a:t>
            </a:r>
          </a:p>
        </p:txBody>
      </p:sp>
      <p:sp>
        <p:nvSpPr>
          <p:cNvPr id="800" name="Huddle Facilitation Skills"/>
          <p:cNvSpPr txBox="1"/>
          <p:nvPr/>
        </p:nvSpPr>
        <p:spPr>
          <a:xfrm>
            <a:off x="4234843" y="7956925"/>
            <a:ext cx="675731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3" invalidUrl="" action="" tgtFrame="" tooltip="" history="1" highlightClick="0" endSnd="0"/>
              </a:rPr>
              <a:t>People Bingo</a:t>
            </a:r>
            <a:r>
              <a:rPr>
                <a:solidFill>
                  <a:srgbClr val="A7A7A7"/>
                </a:solidFill>
                <a:uFillTx/>
              </a:rPr>
              <a:t> (Docx 106 KB)</a:t>
            </a:r>
          </a:p>
        </p:txBody>
      </p:sp>
      <p:sp>
        <p:nvSpPr>
          <p:cNvPr id="801" name="Line"/>
          <p:cNvSpPr/>
          <p:nvPr/>
        </p:nvSpPr>
        <p:spPr>
          <a:xfrm>
            <a:off x="3323166" y="2120549"/>
            <a:ext cx="1828802" cy="2"/>
          </a:xfrm>
          <a:prstGeom prst="line">
            <a:avLst/>
          </a:prstGeom>
          <a:ln w="25400">
            <a:solidFill>
              <a:srgbClr val="0B4B88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  <p:sp>
        <p:nvSpPr>
          <p:cNvPr id="802" name="Watch List Huddles"/>
          <p:cNvSpPr txBox="1"/>
          <p:nvPr/>
        </p:nvSpPr>
        <p:spPr>
          <a:xfrm>
            <a:off x="10405371" y="11576257"/>
            <a:ext cx="5232724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825500">
              <a:defRPr spc="48" sz="2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  <a:hlinkClick r:id="rId14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0B4C87"/>
                </a:solidFill>
              </a:defRPr>
            </a:pPr>
            <a:r>
              <a:rPr u="sng">
                <a:solidFill>
                  <a:srgbClr val="0000FF"/>
                </a:solidFill>
                <a:hlinkClick r:id="rId14" invalidUrl="" action="" tgtFrame="" tooltip="" history="1" highlightClick="0" endSnd="0"/>
              </a:rPr>
              <a:t>Click Here to View All Resources</a:t>
            </a:r>
          </a:p>
        </p:txBody>
      </p:sp>
      <p:sp>
        <p:nvSpPr>
          <p:cNvPr id="803" name="Huddle Facilitation Skills"/>
          <p:cNvSpPr txBox="1"/>
          <p:nvPr/>
        </p:nvSpPr>
        <p:spPr>
          <a:xfrm>
            <a:off x="4234843" y="8539792"/>
            <a:ext cx="675731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5" invalidUrl="" action="" tgtFrame="" tooltip="" history="1" highlightClick="0" endSnd="0"/>
              </a:rPr>
              <a:t>CNA Mentor Programs</a:t>
            </a:r>
            <a:r>
              <a:rPr>
                <a:solidFill>
                  <a:srgbClr val="A7A7A7"/>
                </a:solidFill>
                <a:uFillTx/>
              </a:rPr>
              <a:t> (PDF 81 KB)</a:t>
            </a:r>
          </a:p>
        </p:txBody>
      </p:sp>
      <p:sp>
        <p:nvSpPr>
          <p:cNvPr id="804" name="Huddle Facilitation Skills"/>
          <p:cNvSpPr txBox="1"/>
          <p:nvPr/>
        </p:nvSpPr>
        <p:spPr>
          <a:xfrm>
            <a:off x="4234843" y="9122661"/>
            <a:ext cx="675731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6" invalidUrl="" action="" tgtFrame="" tooltip="" history="1" highlightClick="0" endSnd="0"/>
              </a:rPr>
              <a:t>Stay Interviews Quick Tips</a:t>
            </a:r>
            <a:r>
              <a:rPr>
                <a:solidFill>
                  <a:srgbClr val="A7A7A7"/>
                </a:solidFill>
                <a:uFillTx/>
              </a:rPr>
              <a:t> (PDF 78 KB)</a:t>
            </a:r>
          </a:p>
        </p:txBody>
      </p:sp>
      <p:sp>
        <p:nvSpPr>
          <p:cNvPr id="805" name="Huddle Facilitation Skills"/>
          <p:cNvSpPr txBox="1"/>
          <p:nvPr/>
        </p:nvSpPr>
        <p:spPr>
          <a:xfrm>
            <a:off x="4234468" y="9724678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7" invalidUrl="" action="" tgtFrame="" tooltip="" history="1" highlightClick="0" endSnd="0"/>
              </a:rPr>
              <a:t>Assessment Tools</a:t>
            </a:r>
            <a:r>
              <a:rPr>
                <a:solidFill>
                  <a:srgbClr val="A7A7A7"/>
                </a:solidFill>
                <a:uFillTx/>
              </a:rPr>
              <a:t> (PDF 533 KB)</a:t>
            </a:r>
          </a:p>
        </p:txBody>
      </p:sp>
      <p:sp>
        <p:nvSpPr>
          <p:cNvPr id="806" name="Huddle Facilitation Skills"/>
          <p:cNvSpPr txBox="1"/>
          <p:nvPr/>
        </p:nvSpPr>
        <p:spPr>
          <a:xfrm>
            <a:off x="4234468" y="10320246"/>
            <a:ext cx="675731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18" invalidUrl="" action="" tgtFrame="" tooltip="" history="1" highlightClick="0" endSnd="0"/>
              </a:rPr>
              <a:t>ACE Worksheet Guide 2024</a:t>
            </a:r>
            <a:r>
              <a:rPr>
                <a:solidFill>
                  <a:srgbClr val="A7A7A7"/>
                </a:solidFill>
                <a:uFillTx/>
              </a:rPr>
              <a:t> (PDF 181 KB)</a:t>
            </a:r>
          </a:p>
        </p:txBody>
      </p:sp>
      <p:pic>
        <p:nvPicPr>
          <p:cNvPr id="807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3942277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08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4526079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09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5109881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0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5693683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1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6277485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2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6861288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3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7445089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4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8028892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5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8612693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6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81171" y="9196496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7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66843" y="9802807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8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766843" y="10386609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9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45304" y="5274948"/>
            <a:ext cx="304802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820" name="Watch List Huddles"/>
          <p:cNvSpPr txBox="1"/>
          <p:nvPr/>
        </p:nvSpPr>
        <p:spPr>
          <a:xfrm>
            <a:off x="13591119" y="4525146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spc="48" sz="2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  <a:hlinkClick r:id="rId20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0B4C87"/>
                </a:solidFill>
              </a:defRPr>
            </a:pPr>
            <a:r>
              <a:rPr u="sng">
                <a:solidFill>
                  <a:srgbClr val="0000FF"/>
                </a:solidFill>
                <a:hlinkClick r:id="rId20" invalidUrl="" action="" tgtFrame="" tooltip="" history="1" highlightClick="0" endSnd="0"/>
              </a:rPr>
              <a:t>Outliers: Lessons Learned from the Pandemic</a:t>
            </a:r>
          </a:p>
        </p:txBody>
      </p:sp>
      <p:sp>
        <p:nvSpPr>
          <p:cNvPr id="821" name="Huddles Tip Sheet"/>
          <p:cNvSpPr txBox="1"/>
          <p:nvPr/>
        </p:nvSpPr>
        <p:spPr>
          <a:xfrm>
            <a:off x="13591119" y="3942277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spc="48" sz="2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  <a:hlinkClick r:id="rId21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0B4C87"/>
                </a:solidFill>
              </a:defRPr>
            </a:pPr>
            <a:r>
              <a:rPr u="sng">
                <a:solidFill>
                  <a:srgbClr val="0000FF"/>
                </a:solidFill>
                <a:hlinkClick r:id="rId21" invalidUrl="" action="" tgtFrame="" tooltip="" history="1" highlightClick="0" endSnd="0"/>
              </a:rPr>
              <a:t>More of a Good Thing Online Video</a:t>
            </a:r>
          </a:p>
        </p:txBody>
      </p:sp>
      <p:pic>
        <p:nvPicPr>
          <p:cNvPr id="822" name="icon-film-no-BG.png" descr="icon-film-no-BG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3123494" y="4020407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23" name="icon-film-no-BG.png" descr="icon-film-no-BG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3123494" y="4615041"/>
            <a:ext cx="304802" cy="304802"/>
          </a:xfrm>
          <a:prstGeom prst="rect">
            <a:avLst/>
          </a:prstGeom>
          <a:ln w="12700">
            <a:miter lim="400000"/>
          </a:ln>
        </p:spPr>
      </p:pic>
      <p:sp>
        <p:nvSpPr>
          <p:cNvPr id="824" name="Huddles Tip Sheet"/>
          <p:cNvSpPr txBox="1"/>
          <p:nvPr/>
        </p:nvSpPr>
        <p:spPr>
          <a:xfrm>
            <a:off x="13612930" y="5204849"/>
            <a:ext cx="675731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3" invalidUrl="" action="" tgtFrame="" tooltip="" history="1" highlightClick="0" endSnd="0"/>
              </a:rPr>
              <a:t>Leadership Rounds</a:t>
            </a:r>
            <a:r>
              <a:rPr>
                <a:solidFill>
                  <a:srgbClr val="A7A7A7"/>
                </a:solidFill>
                <a:uFillTx/>
              </a:rPr>
              <a:t> (PDF 102 KB)</a:t>
            </a:r>
          </a:p>
        </p:txBody>
      </p:sp>
      <p:pic>
        <p:nvPicPr>
          <p:cNvPr id="825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45304" y="5850718"/>
            <a:ext cx="304802" cy="304802"/>
          </a:xfrm>
          <a:prstGeom prst="rect">
            <a:avLst/>
          </a:prstGeom>
          <a:ln w="12700">
            <a:miter lim="400000"/>
          </a:ln>
        </p:spPr>
      </p:pic>
      <p:sp>
        <p:nvSpPr>
          <p:cNvPr id="826" name="Huddles Tip Sheet"/>
          <p:cNvSpPr txBox="1"/>
          <p:nvPr/>
        </p:nvSpPr>
        <p:spPr>
          <a:xfrm>
            <a:off x="13612930" y="5780619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4" invalidUrl="" action="" tgtFrame="" tooltip="" history="1" highlightClick="0" endSnd="0"/>
              </a:rPr>
              <a:t>Watch List Huddles Quick Tips</a:t>
            </a:r>
            <a:r>
              <a:rPr>
                <a:solidFill>
                  <a:srgbClr val="A7A7A7"/>
                </a:solidFill>
                <a:uFillTx/>
              </a:rPr>
              <a:t> (PDF 79 KB)</a:t>
            </a:r>
          </a:p>
        </p:txBody>
      </p:sp>
      <p:sp>
        <p:nvSpPr>
          <p:cNvPr id="827" name="Huddle Facilitation Skills"/>
          <p:cNvSpPr txBox="1"/>
          <p:nvPr/>
        </p:nvSpPr>
        <p:spPr>
          <a:xfrm>
            <a:off x="13613303" y="6370584"/>
            <a:ext cx="7443657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5" invalidUrl="" action="" tgtFrame="" tooltip="" history="1" highlightClick="0" endSnd="0"/>
              </a:rPr>
              <a:t>QI Closet to the Resident Tip Sheet</a:t>
            </a:r>
            <a:r>
              <a:rPr>
                <a:solidFill>
                  <a:srgbClr val="A7A7A7"/>
                </a:solidFill>
                <a:uFillTx/>
              </a:rPr>
              <a:t> (Docx 76 KB)</a:t>
            </a:r>
          </a:p>
        </p:txBody>
      </p:sp>
      <p:pic>
        <p:nvPicPr>
          <p:cNvPr id="828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59632" y="6442551"/>
            <a:ext cx="304802" cy="304802"/>
          </a:xfrm>
          <a:prstGeom prst="rect">
            <a:avLst/>
          </a:prstGeom>
          <a:ln w="12700">
            <a:miter lim="400000"/>
          </a:ln>
        </p:spPr>
      </p:pic>
      <p:sp>
        <p:nvSpPr>
          <p:cNvPr id="829" name="Huddle Facilitation Skills"/>
          <p:cNvSpPr txBox="1"/>
          <p:nvPr/>
        </p:nvSpPr>
        <p:spPr>
          <a:xfrm>
            <a:off x="13613303" y="6953453"/>
            <a:ext cx="766303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6" invalidUrl="" action="" tgtFrame="" tooltip="" history="1" highlightClick="0" endSnd="0"/>
              </a:rPr>
              <a:t>More of a Good Thing: Roundtable Series</a:t>
            </a:r>
            <a:r>
              <a:rPr>
                <a:solidFill>
                  <a:srgbClr val="A7A7A7"/>
                </a:solidFill>
                <a:uFillTx/>
              </a:rPr>
              <a:t> (PDF 3 MB)</a:t>
            </a:r>
          </a:p>
        </p:txBody>
      </p:sp>
      <p:pic>
        <p:nvPicPr>
          <p:cNvPr id="830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59632" y="7026353"/>
            <a:ext cx="304802" cy="304802"/>
          </a:xfrm>
          <a:prstGeom prst="rect">
            <a:avLst/>
          </a:prstGeom>
          <a:ln w="12700">
            <a:miter lim="400000"/>
          </a:ln>
        </p:spPr>
      </p:pic>
      <p:sp>
        <p:nvSpPr>
          <p:cNvPr id="831" name="Huddle Facilitation Skills"/>
          <p:cNvSpPr txBox="1"/>
          <p:nvPr/>
        </p:nvSpPr>
        <p:spPr>
          <a:xfrm>
            <a:off x="13635114" y="7620511"/>
            <a:ext cx="675731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7" invalidUrl="" action="" tgtFrame="" tooltip="" history="1" highlightClick="0" endSnd="0"/>
              </a:rPr>
              <a:t>ACE Learning Session 1</a:t>
            </a:r>
            <a:r>
              <a:rPr>
                <a:solidFill>
                  <a:srgbClr val="A7A7A7"/>
                </a:solidFill>
                <a:uFillTx/>
              </a:rPr>
              <a:t> (PDF 5.1 MB)</a:t>
            </a:r>
          </a:p>
        </p:txBody>
      </p:sp>
      <p:sp>
        <p:nvSpPr>
          <p:cNvPr id="832" name="Huddle Facilitation Skills"/>
          <p:cNvSpPr txBox="1"/>
          <p:nvPr/>
        </p:nvSpPr>
        <p:spPr>
          <a:xfrm>
            <a:off x="13635114" y="8203378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8" invalidUrl="" action="" tgtFrame="" tooltip="" history="1" highlightClick="0" endSnd="0"/>
              </a:rPr>
              <a:t>ACE Learning Session 2</a:t>
            </a:r>
            <a:r>
              <a:rPr>
                <a:solidFill>
                  <a:srgbClr val="A7A7A7"/>
                </a:solidFill>
                <a:uFillTx/>
              </a:rPr>
              <a:t> (PDF 5.2 MB)</a:t>
            </a:r>
          </a:p>
        </p:txBody>
      </p:sp>
      <p:sp>
        <p:nvSpPr>
          <p:cNvPr id="833" name="Huddle Facilitation Skills"/>
          <p:cNvSpPr txBox="1"/>
          <p:nvPr/>
        </p:nvSpPr>
        <p:spPr>
          <a:xfrm>
            <a:off x="13635114" y="8786247"/>
            <a:ext cx="675731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29" invalidUrl="" action="" tgtFrame="" tooltip="" history="1" highlightClick="0" endSnd="0"/>
              </a:rPr>
              <a:t>ACE Learning Session 3</a:t>
            </a:r>
            <a:r>
              <a:rPr>
                <a:solidFill>
                  <a:srgbClr val="A7A7A7"/>
                </a:solidFill>
                <a:uFillTx/>
              </a:rPr>
              <a:t> (PDF 3.4 MB)</a:t>
            </a:r>
          </a:p>
        </p:txBody>
      </p:sp>
      <p:sp>
        <p:nvSpPr>
          <p:cNvPr id="834" name="Huddle Facilitation Skills"/>
          <p:cNvSpPr txBox="1"/>
          <p:nvPr/>
        </p:nvSpPr>
        <p:spPr>
          <a:xfrm>
            <a:off x="13634740" y="9388264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30" invalidUrl="" action="" tgtFrame="" tooltip="" history="1" highlightClick="0" endSnd="0"/>
              </a:rPr>
              <a:t>ACE Learning Session 4</a:t>
            </a:r>
            <a:r>
              <a:rPr>
                <a:solidFill>
                  <a:srgbClr val="A7A7A7"/>
                </a:solidFill>
                <a:uFillTx/>
              </a:rPr>
              <a:t> (PDF 2.1 MB)</a:t>
            </a:r>
          </a:p>
        </p:txBody>
      </p:sp>
      <p:sp>
        <p:nvSpPr>
          <p:cNvPr id="835" name="Huddle Facilitation Skills"/>
          <p:cNvSpPr txBox="1"/>
          <p:nvPr/>
        </p:nvSpPr>
        <p:spPr>
          <a:xfrm>
            <a:off x="13634740" y="9983832"/>
            <a:ext cx="6757312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spc="48" sz="2400">
                <a:solidFill>
                  <a:srgbClr val="0B4C87"/>
                </a:solidFill>
                <a:uFill>
                  <a:solidFill>
                    <a:srgbClr val="0000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u="sng">
                <a:solidFill>
                  <a:srgbClr val="0000FF"/>
                </a:solidFill>
                <a:hlinkClick r:id="rId31" invalidUrl="" action="" tgtFrame="" tooltip="" history="1" highlightClick="0" endSnd="0"/>
              </a:rPr>
              <a:t>ACE Learning Session 5</a:t>
            </a:r>
            <a:r>
              <a:rPr>
                <a:solidFill>
                  <a:srgbClr val="A7A7A7"/>
                </a:solidFill>
                <a:uFillTx/>
              </a:rPr>
              <a:t> (PDF 5.2 MB)</a:t>
            </a:r>
          </a:p>
        </p:txBody>
      </p:sp>
      <p:pic>
        <p:nvPicPr>
          <p:cNvPr id="836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81443" y="7692478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37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81443" y="8276279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38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81443" y="8860082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39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67114" y="9466394"/>
            <a:ext cx="304802" cy="304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40" name="icon-download-no-BG.png" descr="icon-download-no-BG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3167114" y="10050195"/>
            <a:ext cx="304802" cy="3048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Pilot of High Value Business…"/>
          <p:cNvSpPr txBox="1"/>
          <p:nvPr/>
        </p:nvSpPr>
        <p:spPr>
          <a:xfrm>
            <a:off x="13427181" y="4376769"/>
            <a:ext cx="9429497" cy="210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Pilot of High Value Business</a:t>
            </a:r>
          </a:p>
          <a:p>
            <a: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Model in Nursing Homes</a:t>
            </a:r>
          </a:p>
        </p:txBody>
      </p:sp>
      <p:pic>
        <p:nvPicPr>
          <p:cNvPr id="843" name="logos-all-3-new.png" descr="logos-all-3-new.png"/>
          <p:cNvPicPr>
            <a:picLocks noChangeAspect="1"/>
          </p:cNvPicPr>
          <p:nvPr/>
        </p:nvPicPr>
        <p:blipFill>
          <a:blip r:embed="rId3">
            <a:extLst/>
          </a:blip>
          <a:srcRect l="0" t="8911" r="0" b="8911"/>
          <a:stretch>
            <a:fillRect/>
          </a:stretch>
        </p:blipFill>
        <p:spPr>
          <a:xfrm>
            <a:off x="14896602" y="12303449"/>
            <a:ext cx="7020691" cy="910286"/>
          </a:xfrm>
          <a:prstGeom prst="rect">
            <a:avLst/>
          </a:prstGeom>
          <a:ln w="12700">
            <a:miter lim="400000"/>
          </a:ln>
        </p:spPr>
      </p:pic>
      <p:sp>
        <p:nvSpPr>
          <p:cNvPr id="844" name="Change Package"/>
          <p:cNvSpPr txBox="1"/>
          <p:nvPr/>
        </p:nvSpPr>
        <p:spPr>
          <a:xfrm>
            <a:off x="16341013" y="6495657"/>
            <a:ext cx="4131870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pc="-42" sz="42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Change Package</a:t>
            </a:r>
          </a:p>
        </p:txBody>
      </p:sp>
      <p:sp>
        <p:nvSpPr>
          <p:cNvPr id="845" name="803.212.7569 Direct bhercher@thecarolinascenter.org KSouthard@thecarolinascenter.org © 2022 ACELTC.org."/>
          <p:cNvSpPr txBox="1"/>
          <p:nvPr/>
        </p:nvSpPr>
        <p:spPr>
          <a:xfrm>
            <a:off x="16938181" y="10239420"/>
            <a:ext cx="2937562" cy="918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6200" tIns="76200" rIns="76200" bIns="76200" anchor="ctr">
            <a:spAutoFit/>
          </a:bodyPr>
          <a:lstStyle/>
          <a:p>
            <a:pPr algn="ctr" defTabSz="21971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803.212.7569 Direct</a:t>
            </a:r>
            <a:br/>
            <a:r>
              <a:rPr baseline="20833" spc="72" sz="24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 invalidUrl="" action="" tgtFrame="" tooltip="" history="1" highlightClick="0" endSnd="0"/>
              </a:rPr>
              <a:t>bhercher@constellationqh.org</a:t>
            </a:r>
          </a:p>
        </p:txBody>
      </p:sp>
      <p:pic>
        <p:nvPicPr>
          <p:cNvPr id="846" name="QR-Code-custom.png" descr="QR-Code-custom.png"/>
          <p:cNvPicPr>
            <a:picLocks noChangeAspect="1"/>
          </p:cNvPicPr>
          <p:nvPr/>
        </p:nvPicPr>
        <p:blipFill>
          <a:blip r:embed="rId5">
            <a:extLst/>
          </a:blip>
          <a:srcRect l="0" t="209" r="0" b="209"/>
          <a:stretch>
            <a:fillRect/>
          </a:stretch>
        </p:blipFill>
        <p:spPr>
          <a:xfrm>
            <a:off x="17498896" y="7624034"/>
            <a:ext cx="1816103" cy="1816103"/>
          </a:xfrm>
          <a:prstGeom prst="rect">
            <a:avLst/>
          </a:prstGeom>
          <a:ln w="12700">
            <a:miter lim="400000"/>
          </a:ln>
        </p:spPr>
      </p:pic>
      <p:pic>
        <p:nvPicPr>
          <p:cNvPr id="847" name="logo-center.png" descr="logo-center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899057" y="1651284"/>
            <a:ext cx="5015777" cy="240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48" name="left-sidebar.jpg" descr="left-sidebar.jpg"/>
          <p:cNvPicPr>
            <a:picLocks noChangeAspect="1"/>
          </p:cNvPicPr>
          <p:nvPr/>
        </p:nvPicPr>
        <p:blipFill>
          <a:blip r:embed="rId7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849" name="left-pic-blue.jpg" descr="left-pic-blue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817355" y="-2"/>
            <a:ext cx="10375902" cy="13716003"/>
          </a:xfrm>
          <a:prstGeom prst="rect">
            <a:avLst/>
          </a:prstGeom>
          <a:ln w="12700">
            <a:miter lim="400000"/>
          </a:ln>
        </p:spPr>
      </p:pic>
      <p:sp>
        <p:nvSpPr>
          <p:cNvPr id="850" name="803.212.7569 Direct bhercher@thecarolinascenter.org KSouthard@thecarolinascenter.org © 2022 ACELTC.org."/>
          <p:cNvSpPr txBox="1"/>
          <p:nvPr/>
        </p:nvSpPr>
        <p:spPr>
          <a:xfrm>
            <a:off x="17583366" y="11298765"/>
            <a:ext cx="1647191" cy="425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6200" tIns="76200" rIns="76200" bIns="76200" anchor="ctr">
            <a:spAutoFit/>
          </a:bodyPr>
          <a:lstStyle>
            <a:lvl1pPr algn="ctr" defTabSz="2197100">
              <a:defRPr baseline="27777" spc="52"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© 2024 ACELTC.org.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outh Carolina Long-Term Care Learning Collaborative Pilot:"/>
          <p:cNvSpPr txBox="1"/>
          <p:nvPr/>
        </p:nvSpPr>
        <p:spPr>
          <a:xfrm>
            <a:off x="2708864" y="4254500"/>
            <a:ext cx="20625738" cy="520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spc="28" sz="58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A South Carolina Long-Term Care Learning Pilot</a:t>
            </a:r>
          </a:p>
          <a:p>
            <a:pPr algn="ctr">
              <a:defRPr spc="28" sz="44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A collaboration to strengthen frontline staff retention as the foundation for high performance </a:t>
            </a:r>
            <a:endParaRPr spc="44">
              <a:latin typeface="Calibri"/>
              <a:ea typeface="Calibri"/>
              <a:cs typeface="Calibri"/>
              <a:sym typeface="Calibri"/>
            </a:endParaRPr>
          </a:p>
          <a:p>
            <a:pPr algn="ctr">
              <a:defRPr spc="28" sz="44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</a:p>
          <a:p>
            <a:pPr algn="ctr">
              <a:defRPr spc="28" sz="44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</a:p>
          <a:p>
            <a:pPr algn="ctr">
              <a:defRPr spc="28" sz="36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pPr>
            <a:r>
              <a:t>Funded through the American Rescue Plan Act of 2021 under the Nursing Home and </a:t>
            </a:r>
            <a:br/>
            <a:r>
              <a:t>Long-Term Care Facility Strike Team and Infrastructure Project</a:t>
            </a:r>
          </a:p>
        </p:txBody>
      </p:sp>
      <p:pic>
        <p:nvPicPr>
          <p:cNvPr id="447" name="logos-all-3-new.png" descr="logos-all-3-new.png"/>
          <p:cNvPicPr>
            <a:picLocks noChangeAspect="1"/>
          </p:cNvPicPr>
          <p:nvPr/>
        </p:nvPicPr>
        <p:blipFill>
          <a:blip r:embed="rId3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left-sidebar.jpg" descr="left-sidebar.jpg"/>
          <p:cNvPicPr>
            <a:picLocks noChangeAspect="1"/>
          </p:cNvPicPr>
          <p:nvPr/>
        </p:nvPicPr>
        <p:blipFill>
          <a:blip r:embed="rId4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roject Overview"/>
          <p:cNvSpPr txBox="1"/>
          <p:nvPr/>
        </p:nvSpPr>
        <p:spPr>
          <a:xfrm>
            <a:off x="3032253" y="2348672"/>
            <a:ext cx="6044693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Project Overview</a:t>
            </a:r>
          </a:p>
        </p:txBody>
      </p:sp>
      <p:sp>
        <p:nvSpPr>
          <p:cNvPr id="451" name="Learn best practices from eight high-performing nursing homes"/>
          <p:cNvSpPr txBox="1"/>
          <p:nvPr/>
        </p:nvSpPr>
        <p:spPr>
          <a:xfrm>
            <a:off x="4862090" y="5126708"/>
            <a:ext cx="908679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0197" indent="-33019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Learn best practices from eight high-performing nursing homes</a:t>
            </a:r>
          </a:p>
        </p:txBody>
      </p:sp>
      <p:sp>
        <p:nvSpPr>
          <p:cNvPr id="452" name="Slide Number"/>
          <p:cNvSpPr txBox="1"/>
          <p:nvPr>
            <p:ph type="sldNum" sz="quarter" idx="4294967295"/>
          </p:nvPr>
        </p:nvSpPr>
        <p:spPr>
          <a:xfrm>
            <a:off x="23813064" y="13049198"/>
            <a:ext cx="25386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53" name="Launch the SC Learning Collaborative Pilot, a cohort of nursing homes to  explore these best practices"/>
          <p:cNvSpPr txBox="1"/>
          <p:nvPr/>
        </p:nvSpPr>
        <p:spPr>
          <a:xfrm>
            <a:off x="4862090" y="7031462"/>
            <a:ext cx="14407387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0197" indent="-33019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Launch the SC Learning Collaborative Pilot, a cohort of nursing homes to explore these best practices</a:t>
            </a:r>
          </a:p>
        </p:txBody>
      </p:sp>
      <p:sp>
        <p:nvSpPr>
          <p:cNvPr id="454" name="Phase 1 (Oct 2022)"/>
          <p:cNvSpPr txBox="1"/>
          <p:nvPr/>
        </p:nvSpPr>
        <p:spPr>
          <a:xfrm>
            <a:off x="4862090" y="4522272"/>
            <a:ext cx="535294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Phase 1 </a:t>
            </a:r>
            <a:r>
              <a:rPr b="0">
                <a:latin typeface="DM Sans 9pt Regular Regular"/>
                <a:ea typeface="DM Sans 9pt Regular Regular"/>
                <a:cs typeface="DM Sans 9pt Regular Regular"/>
                <a:sym typeface="DM Sans 9pt Regular Regular"/>
              </a:rPr>
              <a:t>OCT. 2022</a:t>
            </a:r>
          </a:p>
        </p:txBody>
      </p:sp>
      <p:sp>
        <p:nvSpPr>
          <p:cNvPr id="455" name="Phase 2 (Jan-July 2023)"/>
          <p:cNvSpPr txBox="1"/>
          <p:nvPr/>
        </p:nvSpPr>
        <p:spPr>
          <a:xfrm>
            <a:off x="4862090" y="6387026"/>
            <a:ext cx="279888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Phase 2  </a:t>
            </a:r>
            <a:r>
              <a:rPr b="0">
                <a:latin typeface="DM Sans 9pt Regular Regular"/>
                <a:ea typeface="DM Sans 9pt Regular Regular"/>
                <a:cs typeface="DM Sans 9pt Regular Regular"/>
                <a:sym typeface="DM Sans 9pt Regular Regular"/>
              </a:rPr>
              <a:t>JAN.-JULY 2023</a:t>
            </a:r>
          </a:p>
        </p:txBody>
      </p:sp>
      <p:sp>
        <p:nvSpPr>
          <p:cNvPr id="456" name="Support the pilot program"/>
          <p:cNvSpPr txBox="1"/>
          <p:nvPr/>
        </p:nvSpPr>
        <p:spPr>
          <a:xfrm>
            <a:off x="4862090" y="7590300"/>
            <a:ext cx="3984446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0197" indent="-33019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Support the pilot program</a:t>
            </a:r>
          </a:p>
        </p:txBody>
      </p:sp>
      <p:sp>
        <p:nvSpPr>
          <p:cNvPr id="457" name="Evaluate results"/>
          <p:cNvSpPr txBox="1"/>
          <p:nvPr/>
        </p:nvSpPr>
        <p:spPr>
          <a:xfrm>
            <a:off x="4862090" y="8149139"/>
            <a:ext cx="258571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0197" indent="-33019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Evaluate results</a:t>
            </a:r>
          </a:p>
        </p:txBody>
      </p:sp>
      <p:sp>
        <p:nvSpPr>
          <p:cNvPr id="458" name="Spread best practices to additional pilot nursing homes in a virtual learning collaborative"/>
          <p:cNvSpPr txBox="1"/>
          <p:nvPr/>
        </p:nvSpPr>
        <p:spPr>
          <a:xfrm>
            <a:off x="4862090" y="9822506"/>
            <a:ext cx="1246002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30197" indent="-33019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Spread best practices to additional pilot nursing homes in a virtual learning collaborative</a:t>
            </a:r>
          </a:p>
        </p:txBody>
      </p:sp>
      <p:sp>
        <p:nvSpPr>
          <p:cNvPr id="459" name="Phase 3 (Jan-May 2024)"/>
          <p:cNvSpPr txBox="1"/>
          <p:nvPr/>
        </p:nvSpPr>
        <p:spPr>
          <a:xfrm>
            <a:off x="4866620" y="9237249"/>
            <a:ext cx="274258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b="1" baseline="19230" spc="52" sz="2600">
                <a:solidFill>
                  <a:srgbClr val="000000"/>
                </a:solidFill>
              </a:defRPr>
            </a:pPr>
            <a:r>
              <a:t>Phase 3  </a:t>
            </a:r>
            <a:r>
              <a:rPr b="0">
                <a:latin typeface="DM Sans 9pt Regular Regular"/>
                <a:ea typeface="DM Sans 9pt Regular Regular"/>
                <a:cs typeface="DM Sans 9pt Regular Regular"/>
                <a:sym typeface="DM Sans 9pt Regular Regular"/>
              </a:rPr>
              <a:t>JAN.-May 2024</a:t>
            </a:r>
          </a:p>
        </p:txBody>
      </p:sp>
      <p:pic>
        <p:nvPicPr>
          <p:cNvPr id="460" name="icon-phase-01.png" descr="icon-phase-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63401" y="4382572"/>
            <a:ext cx="812802" cy="81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1" name="icon-phase-02.png" descr="icon-phase-0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63401" y="6247326"/>
            <a:ext cx="812802" cy="812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62" name="icon-phase-03.png" descr="icon-phase-0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63401" y="9097547"/>
            <a:ext cx="812802" cy="812803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Freeform 4"/>
          <p:cNvSpPr/>
          <p:nvPr/>
        </p:nvSpPr>
        <p:spPr>
          <a:xfrm>
            <a:off x="1616990" y="-1546734"/>
            <a:ext cx="4501651" cy="138613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2700">
            <a:miter lim="400000"/>
          </a:ln>
        </p:spPr>
        <p:txBody>
          <a:bodyPr lIns="50800" tIns="50800" rIns="50800" bIns="50800"/>
          <a:lstStyle/>
          <a:p>
            <a:pPr>
              <a:lnSpc>
                <a:spcPct val="120000"/>
              </a:lnSpc>
              <a:defRPr spc="0" sz="2800">
                <a:solidFill>
                  <a:srgbClr val="000000"/>
                </a:solidFill>
              </a:defRPr>
            </a:pPr>
          </a:p>
        </p:txBody>
      </p:sp>
      <p:pic>
        <p:nvPicPr>
          <p:cNvPr id="464" name="left-sidebar.jpg" descr="left-sidebar.jpg"/>
          <p:cNvPicPr>
            <a:picLocks noChangeAspect="1"/>
          </p:cNvPicPr>
          <p:nvPr/>
        </p:nvPicPr>
        <p:blipFill>
          <a:blip r:embed="rId7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logos-all-3-new.png" descr="logos-all-3-new.png"/>
          <p:cNvPicPr>
            <a:picLocks noChangeAspect="1"/>
          </p:cNvPicPr>
          <p:nvPr/>
        </p:nvPicPr>
        <p:blipFill>
          <a:blip r:embed="rId8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Line"/>
          <p:cNvSpPr/>
          <p:nvPr/>
        </p:nvSpPr>
        <p:spPr>
          <a:xfrm>
            <a:off x="3135447" y="3531422"/>
            <a:ext cx="1524003" cy="3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TextBox 5"/>
          <p:cNvSpPr txBox="1"/>
          <p:nvPr/>
        </p:nvSpPr>
        <p:spPr>
          <a:xfrm>
            <a:off x="3663219" y="6525766"/>
            <a:ext cx="18717027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pc="-42" sz="42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Learn Best Practices</a:t>
            </a:r>
          </a:p>
        </p:txBody>
      </p:sp>
      <p:pic>
        <p:nvPicPr>
          <p:cNvPr id="469" name="left-sidebar.jpg" descr="left-sidebar.jpg"/>
          <p:cNvPicPr>
            <a:picLocks noChangeAspect="1"/>
          </p:cNvPicPr>
          <p:nvPr/>
        </p:nvPicPr>
        <p:blipFill>
          <a:blip r:embed="rId3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0" name="logos-all-3-new.png" descr="logos-all-3-new.png"/>
          <p:cNvPicPr>
            <a:picLocks noChangeAspect="1"/>
          </p:cNvPicPr>
          <p:nvPr/>
        </p:nvPicPr>
        <p:blipFill>
          <a:blip r:embed="rId4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TextBox 5"/>
          <p:cNvSpPr txBox="1"/>
          <p:nvPr/>
        </p:nvSpPr>
        <p:spPr>
          <a:xfrm>
            <a:off x="3663219" y="5577501"/>
            <a:ext cx="18717027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pc="-119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hase 1"/>
          <p:cNvSpPr txBox="1"/>
          <p:nvPr/>
        </p:nvSpPr>
        <p:spPr>
          <a:xfrm>
            <a:off x="3200449" y="2041490"/>
            <a:ext cx="10498620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-58" sz="5800">
                <a:solidFill>
                  <a:srgbClr val="014A86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Phase 1: Learn Best Practices</a:t>
            </a:r>
          </a:p>
        </p:txBody>
      </p:sp>
      <p:sp>
        <p:nvSpPr>
          <p:cNvPr id="474" name="NHSN Covid data"/>
          <p:cNvSpPr txBox="1"/>
          <p:nvPr/>
        </p:nvSpPr>
        <p:spPr>
          <a:xfrm>
            <a:off x="4822449" y="6330029"/>
            <a:ext cx="294528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237" indent="-39623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NHSN Covid data</a:t>
            </a:r>
          </a:p>
        </p:txBody>
      </p:sp>
      <p:sp>
        <p:nvSpPr>
          <p:cNvPr id="475" name="Identify eight high-performing facilities with high workforce retention rates"/>
          <p:cNvSpPr txBox="1"/>
          <p:nvPr/>
        </p:nvSpPr>
        <p:spPr>
          <a:xfrm>
            <a:off x="4638281" y="5476629"/>
            <a:ext cx="18708086" cy="498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Identify eight high-performing facilities with high workforce retention rates. Compare specific data* to:</a:t>
            </a:r>
          </a:p>
        </p:txBody>
      </p:sp>
      <p:sp>
        <p:nvSpPr>
          <p:cNvPr id="476" name="Learn best practices and valuable insights from high-performing nursing homes to lay the foundation for Phase 2 Pilot program."/>
          <p:cNvSpPr txBox="1"/>
          <p:nvPr/>
        </p:nvSpPr>
        <p:spPr>
          <a:xfrm>
            <a:off x="3241981" y="3390883"/>
            <a:ext cx="20156490" cy="142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Learn best practices and gain valuable insights from high-performing nursing homes to lay the foundation for Phase 2 of the pilot program.</a:t>
            </a:r>
          </a:p>
        </p:txBody>
      </p:sp>
      <p:sp>
        <p:nvSpPr>
          <p:cNvPr id="477" name="CMS Care Compare Star ratings"/>
          <p:cNvSpPr txBox="1"/>
          <p:nvPr/>
        </p:nvSpPr>
        <p:spPr>
          <a:xfrm>
            <a:off x="4822449" y="6979722"/>
            <a:ext cx="4941417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237" indent="-39623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CMS Care Compare Star ratings</a:t>
            </a:r>
          </a:p>
        </p:txBody>
      </p:sp>
      <p:sp>
        <p:nvSpPr>
          <p:cNvPr id="478" name="Survey and certification results"/>
          <p:cNvSpPr txBox="1"/>
          <p:nvPr/>
        </p:nvSpPr>
        <p:spPr>
          <a:xfrm>
            <a:off x="4822449" y="7629415"/>
            <a:ext cx="469148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237" indent="-396237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Survey and certification results</a:t>
            </a:r>
          </a:p>
        </p:txBody>
      </p:sp>
      <p:sp>
        <p:nvSpPr>
          <p:cNvPr id="479" name="Conduct onsite visits with each identified high performer:"/>
          <p:cNvSpPr txBox="1"/>
          <p:nvPr/>
        </p:nvSpPr>
        <p:spPr>
          <a:xfrm>
            <a:off x="4638213" y="8723104"/>
            <a:ext cx="14745071" cy="498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Conduct onsite visits with each identified high performer. </a:t>
            </a:r>
          </a:p>
        </p:txBody>
      </p:sp>
      <p:sp>
        <p:nvSpPr>
          <p:cNvPr id="480" name="* Data reviewed was from Jan. to Aug. 2021"/>
          <p:cNvSpPr txBox="1"/>
          <p:nvPr/>
        </p:nvSpPr>
        <p:spPr>
          <a:xfrm>
            <a:off x="4612849" y="10953206"/>
            <a:ext cx="6601267" cy="343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19168">
              <a:spcBef>
                <a:spcPts val="400"/>
              </a:spcBef>
              <a:defRPr i="1" spc="0" sz="1800">
                <a:solidFill>
                  <a:srgbClr val="535353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* Data reviewed was from Jan. to Aug. 2021</a:t>
            </a:r>
          </a:p>
        </p:txBody>
      </p:sp>
      <p:sp>
        <p:nvSpPr>
          <p:cNvPr id="481" name="Oct 2022"/>
          <p:cNvSpPr txBox="1"/>
          <p:nvPr/>
        </p:nvSpPr>
        <p:spPr>
          <a:xfrm>
            <a:off x="13155609" y="2276440"/>
            <a:ext cx="2191132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pc="72" sz="3600">
                <a:solidFill>
                  <a:srgbClr val="9E9E9E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Oct 2022</a:t>
            </a:r>
          </a:p>
        </p:txBody>
      </p:sp>
      <p:pic>
        <p:nvPicPr>
          <p:cNvPr id="482" name="icon-circle-num-01.png" descr="icon-circle-num-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11498" y="5323968"/>
            <a:ext cx="803743" cy="803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icon-circle-num-02.png" descr="icon-circle-num-0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11498" y="8570444"/>
            <a:ext cx="803743" cy="803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4" name="icon-circle-num-03.png" descr="icon-circle-num-0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11498" y="9651280"/>
            <a:ext cx="803743" cy="803744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Conduct onsite visits with each identified high performer:"/>
          <p:cNvSpPr txBox="1"/>
          <p:nvPr/>
        </p:nvSpPr>
        <p:spPr>
          <a:xfrm>
            <a:off x="4638213" y="9804035"/>
            <a:ext cx="14745071" cy="904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baseline="19230" spc="52" sz="2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Identify outstanding leadership practices and staffing strategies that stand out, specifically those regarding COVID-19 infections and staffing shortages</a:t>
            </a:r>
          </a:p>
        </p:txBody>
      </p:sp>
      <p:sp>
        <p:nvSpPr>
          <p:cNvPr id="486" name="Slide Number"/>
          <p:cNvSpPr txBox="1"/>
          <p:nvPr>
            <p:ph type="sldNum" sz="quarter" idx="4294967295"/>
          </p:nvPr>
        </p:nvSpPr>
        <p:spPr>
          <a:xfrm>
            <a:off x="23821779" y="13792148"/>
            <a:ext cx="23643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87" name="left-sidebar.jpg" descr="left-sidebar.jpg"/>
          <p:cNvPicPr>
            <a:picLocks noChangeAspect="1"/>
          </p:cNvPicPr>
          <p:nvPr/>
        </p:nvPicPr>
        <p:blipFill>
          <a:blip r:embed="rId6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88" name="logos-all-3-new.png" descr="logos-all-3-new.png"/>
          <p:cNvPicPr>
            <a:picLocks noChangeAspect="1"/>
          </p:cNvPicPr>
          <p:nvPr/>
        </p:nvPicPr>
        <p:blipFill>
          <a:blip r:embed="rId7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Line"/>
          <p:cNvSpPr/>
          <p:nvPr/>
        </p:nvSpPr>
        <p:spPr>
          <a:xfrm>
            <a:off x="3284451" y="3258522"/>
            <a:ext cx="1524003" cy="3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High standards combined with caring and compassion…"/>
          <p:cNvSpPr txBox="1"/>
          <p:nvPr/>
        </p:nvSpPr>
        <p:spPr>
          <a:xfrm>
            <a:off x="3940743" y="5985135"/>
            <a:ext cx="17439342" cy="2898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High standards combined with caring and compassion</a:t>
            </a:r>
            <a:br/>
            <a:endParaRPr spc="78" sz="2600"/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</a:t>
            </a:r>
            <a:r>
              <a:rPr spc="48" sz="2400"/>
              <a:t>Hands-on, roll-up-their-sleeves leadership</a:t>
            </a:r>
            <a:br>
              <a:rPr spc="48" sz="2400"/>
            </a:br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</a:t>
            </a:r>
            <a:r>
              <a:rPr spc="48" sz="2400"/>
              <a:t>Inclusive and in partnership with the staff</a:t>
            </a:r>
            <a:br>
              <a:rPr spc="48" sz="2400"/>
            </a:br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</a:t>
            </a:r>
            <a:r>
              <a:rPr spc="48" sz="2400"/>
              <a:t>Creating the conditions where staff felt safe</a:t>
            </a:r>
          </a:p>
        </p:txBody>
      </p:sp>
      <p:sp>
        <p:nvSpPr>
          <p:cNvPr id="492" name="Slide Number"/>
          <p:cNvSpPr txBox="1"/>
          <p:nvPr>
            <p:ph type="sldNum" sz="quarter" idx="4294967295"/>
          </p:nvPr>
        </p:nvSpPr>
        <p:spPr>
          <a:xfrm>
            <a:off x="23813293" y="14792273"/>
            <a:ext cx="253404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93" name="We asked about COVID Practices"/>
          <p:cNvSpPr txBox="1"/>
          <p:nvPr/>
        </p:nvSpPr>
        <p:spPr>
          <a:xfrm>
            <a:off x="3503882" y="3382309"/>
            <a:ext cx="11666221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We asked about COVID practices</a:t>
            </a:r>
          </a:p>
        </p:txBody>
      </p:sp>
      <p:sp>
        <p:nvSpPr>
          <p:cNvPr id="494" name="And they answered with their Leadership Practices"/>
          <p:cNvSpPr txBox="1"/>
          <p:nvPr/>
        </p:nvSpPr>
        <p:spPr>
          <a:xfrm>
            <a:off x="3503881" y="4707936"/>
            <a:ext cx="12328653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…and they answered with their leadership practices</a:t>
            </a:r>
          </a:p>
        </p:txBody>
      </p:sp>
      <p:pic>
        <p:nvPicPr>
          <p:cNvPr id="495" name="left-sidebar.jpg" descr="left-sidebar.jpg"/>
          <p:cNvPicPr>
            <a:picLocks noChangeAspect="1"/>
          </p:cNvPicPr>
          <p:nvPr/>
        </p:nvPicPr>
        <p:blipFill>
          <a:blip r:embed="rId3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6" name="logos-all-3-new.png" descr="logos-all-3-new.png"/>
          <p:cNvPicPr>
            <a:picLocks noChangeAspect="1"/>
          </p:cNvPicPr>
          <p:nvPr/>
        </p:nvPicPr>
        <p:blipFill>
          <a:blip r:embed="rId4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497" name="Line"/>
          <p:cNvSpPr/>
          <p:nvPr/>
        </p:nvSpPr>
        <p:spPr>
          <a:xfrm>
            <a:off x="3623116" y="4565832"/>
            <a:ext cx="1524004" cy="3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Management cares about employees…"/>
          <p:cNvSpPr txBox="1"/>
          <p:nvPr/>
        </p:nvSpPr>
        <p:spPr>
          <a:xfrm>
            <a:off x="4222400" y="6376594"/>
            <a:ext cx="17886268" cy="2898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defTabSz="825500">
              <a:buSzPct val="123000"/>
              <a:buChar char="•"/>
              <a:defRPr spc="48" sz="24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Management cares about employees</a:t>
            </a:r>
            <a:br/>
            <a:endParaRPr spc="78" sz="2600"/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</a:t>
            </a:r>
            <a:r>
              <a:rPr spc="48" sz="2400"/>
              <a:t>Management listens to employees</a:t>
            </a:r>
            <a:br>
              <a:rPr spc="48" sz="2400"/>
            </a:br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</a:t>
            </a:r>
            <a:r>
              <a:rPr spc="48" sz="2400"/>
              <a:t>They offered help with job stress</a:t>
            </a:r>
            <a:br>
              <a:rPr spc="48" sz="2400"/>
            </a:br>
          </a:p>
          <a:p>
            <a:pPr marL="330200" indent="-330200" defTabSz="825500">
              <a:buSzPct val="123000"/>
              <a:buChar char="•"/>
              <a:defRPr spc="78" sz="2600">
                <a:solidFill>
                  <a:srgbClr val="5353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 </a:t>
            </a:r>
            <a:r>
              <a:rPr spc="48" sz="2400"/>
              <a:t>Supervisor cares about you as a person</a:t>
            </a:r>
          </a:p>
        </p:txBody>
      </p:sp>
      <p:sp>
        <p:nvSpPr>
          <p:cNvPr id="500" name="Slide Number"/>
          <p:cNvSpPr txBox="1"/>
          <p:nvPr>
            <p:ph type="sldNum" sz="quarter" idx="4294967295"/>
          </p:nvPr>
        </p:nvSpPr>
        <p:spPr>
          <a:xfrm>
            <a:off x="23811007" y="13049198"/>
            <a:ext cx="257976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99999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01" name="We asked about Staff Stability during a Pandemic"/>
          <p:cNvSpPr txBox="1"/>
          <p:nvPr/>
        </p:nvSpPr>
        <p:spPr>
          <a:xfrm>
            <a:off x="3516135" y="3757996"/>
            <a:ext cx="17210533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We asked about staff stability during a pandemic</a:t>
            </a:r>
          </a:p>
        </p:txBody>
      </p:sp>
      <p:sp>
        <p:nvSpPr>
          <p:cNvPr id="502" name="And they answered with their Leadership Practices"/>
          <p:cNvSpPr txBox="1"/>
          <p:nvPr/>
        </p:nvSpPr>
        <p:spPr>
          <a:xfrm>
            <a:off x="3583868" y="5055480"/>
            <a:ext cx="12328653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0" sz="4000">
                <a:solidFill>
                  <a:srgbClr val="0B4B88"/>
                </a:solidFill>
                <a:latin typeface="DM Sans 9pt Regular Regular"/>
                <a:ea typeface="DM Sans 9pt Regular Regular"/>
                <a:cs typeface="DM Sans 9pt Regular Regular"/>
                <a:sym typeface="DM Sans 9pt Regular Regular"/>
              </a:defRPr>
            </a:lvl1pPr>
          </a:lstStyle>
          <a:p>
            <a:pPr/>
            <a:r>
              <a:t>…and they answered with their leadership practices</a:t>
            </a:r>
          </a:p>
        </p:txBody>
      </p:sp>
      <p:pic>
        <p:nvPicPr>
          <p:cNvPr id="503" name="left-sidebar.jpg" descr="left-sidebar.jpg"/>
          <p:cNvPicPr>
            <a:picLocks noChangeAspect="1"/>
          </p:cNvPicPr>
          <p:nvPr/>
        </p:nvPicPr>
        <p:blipFill>
          <a:blip r:embed="rId3">
            <a:extLst/>
          </a:blip>
          <a:srcRect l="684" t="0" r="683" b="0"/>
          <a:stretch>
            <a:fillRect/>
          </a:stretch>
        </p:blipFill>
        <p:spPr>
          <a:xfrm>
            <a:off x="-17930" y="0"/>
            <a:ext cx="1828802" cy="13716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04" name="logos-all-3-new.png" descr="logos-all-3-new.png"/>
          <p:cNvPicPr>
            <a:picLocks noChangeAspect="1"/>
          </p:cNvPicPr>
          <p:nvPr/>
        </p:nvPicPr>
        <p:blipFill>
          <a:blip r:embed="rId4">
            <a:extLst/>
          </a:blip>
          <a:srcRect l="0" t="8439" r="0" b="8438"/>
          <a:stretch>
            <a:fillRect/>
          </a:stretch>
        </p:blipFill>
        <p:spPr>
          <a:xfrm>
            <a:off x="9535583" y="12475618"/>
            <a:ext cx="6972301" cy="914403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Line"/>
          <p:cNvSpPr/>
          <p:nvPr/>
        </p:nvSpPr>
        <p:spPr>
          <a:xfrm>
            <a:off x="3606184" y="4954679"/>
            <a:ext cx="1524003" cy="2"/>
          </a:xfrm>
          <a:prstGeom prst="line">
            <a:avLst/>
          </a:prstGeom>
          <a:ln w="25400">
            <a:solidFill>
              <a:srgbClr val="0B4B88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0B4B8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B4B88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58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58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B4B88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58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-58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